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83" r:id="rId2"/>
    <p:sldId id="292" r:id="rId3"/>
    <p:sldId id="297" r:id="rId4"/>
    <p:sldId id="300" r:id="rId5"/>
    <p:sldId id="293" r:id="rId6"/>
    <p:sldId id="295" r:id="rId7"/>
    <p:sldId id="294" r:id="rId8"/>
    <p:sldId id="296" r:id="rId9"/>
    <p:sldId id="280" r:id="rId10"/>
    <p:sldId id="301" r:id="rId11"/>
    <p:sldId id="281" r:id="rId12"/>
    <p:sldId id="282" r:id="rId13"/>
    <p:sldId id="317" r:id="rId14"/>
    <p:sldId id="302" r:id="rId15"/>
    <p:sldId id="285" r:id="rId16"/>
    <p:sldId id="291" r:id="rId17"/>
    <p:sldId id="286" r:id="rId18"/>
    <p:sldId id="288" r:id="rId19"/>
    <p:sldId id="303" r:id="rId20"/>
    <p:sldId id="298" r:id="rId21"/>
    <p:sldId id="287" r:id="rId22"/>
    <p:sldId id="289" r:id="rId23"/>
    <p:sldId id="290" r:id="rId24"/>
    <p:sldId id="311" r:id="rId25"/>
    <p:sldId id="318" r:id="rId26"/>
    <p:sldId id="312" r:id="rId27"/>
    <p:sldId id="314" r:id="rId28"/>
    <p:sldId id="315" r:id="rId29"/>
    <p:sldId id="316" r:id="rId30"/>
    <p:sldId id="299" r:id="rId31"/>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2A6"/>
    <a:srgbClr val="3E4554"/>
    <a:srgbClr val="6B87A3"/>
    <a:srgbClr val="223955"/>
    <a:srgbClr val="2D5065"/>
    <a:srgbClr val="3C6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1"/>
    <p:restoredTop sz="84336"/>
  </p:normalViewPr>
  <p:slideViewPr>
    <p:cSldViewPr snapToGrid="0" snapToObjects="1">
      <p:cViewPr>
        <p:scale>
          <a:sx n="100" d="100"/>
          <a:sy n="100" d="100"/>
        </p:scale>
        <p:origin x="-213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4825"/>
          </a:xfrm>
          <a:prstGeom prst="rect">
            <a:avLst/>
          </a:prstGeom>
        </p:spPr>
        <p:txBody>
          <a:bodyPr vert="horz" lIns="91440" tIns="45720" rIns="91440" bIns="45720" rtlCol="0"/>
          <a:lstStyle>
            <a:lvl1pPr algn="r">
              <a:defRPr sz="1200"/>
            </a:lvl1pPr>
          </a:lstStyle>
          <a:p>
            <a:fld id="{E98F5C64-3DEB-8A4C-9E28-1C29578C49EE}" type="datetimeFigureOut">
              <a:rPr lang="en-US" smtClean="0"/>
              <a:t>10/9/2017</a:t>
            </a:fld>
            <a:endParaRPr lang="en-US"/>
          </a:p>
        </p:txBody>
      </p:sp>
      <p:sp>
        <p:nvSpPr>
          <p:cNvPr id="4" name="Footer Placeholder 3"/>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vl1pPr>
          </a:lstStyle>
          <a:p>
            <a:r>
              <a:rPr lang="en-US" smtClean="0"/>
              <a:t>Maria Giulia Ubeira Gabellini</a:t>
            </a:r>
            <a:endParaRPr lang="en-US"/>
          </a:p>
        </p:txBody>
      </p:sp>
      <p:sp>
        <p:nvSpPr>
          <p:cNvPr id="5" name="Slide Number Placeholder 4"/>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vl1pPr>
          </a:lstStyle>
          <a:p>
            <a:fld id="{F2777A3A-741C-3E4B-9704-E5838CC84A39}" type="slidenum">
              <a:rPr lang="en-US" smtClean="0"/>
              <a:t>‹N›</a:t>
            </a:fld>
            <a:endParaRPr lang="en-US"/>
          </a:p>
        </p:txBody>
      </p:sp>
    </p:spTree>
    <p:extLst>
      <p:ext uri="{BB962C8B-B14F-4D97-AF65-F5344CB8AC3E}">
        <p14:creationId xmlns:p14="http://schemas.microsoft.com/office/powerpoint/2010/main" val="113533231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09"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110"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111"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112" name="PlaceHolder 5"/>
          <p:cNvSpPr>
            <a:spLocks noGrp="1"/>
          </p:cNvSpPr>
          <p:nvPr>
            <p:ph type="sldNum"/>
          </p:nvPr>
        </p:nvSpPr>
        <p:spPr>
          <a:xfrm>
            <a:off x="4399200" y="9555480"/>
            <a:ext cx="3372840" cy="502560"/>
          </a:xfrm>
          <a:prstGeom prst="rect">
            <a:avLst/>
          </a:prstGeom>
        </p:spPr>
        <p:txBody>
          <a:bodyPr lIns="0" tIns="0" rIns="0" bIns="0" anchor="b"/>
          <a:lstStyle/>
          <a:p>
            <a:pPr algn="r"/>
            <a:fld id="{445A4BFA-8B3E-48FB-B4AF-58AB8CD763DD}" type="slidenum">
              <a:rPr lang="en-US" sz="1400" b="0" strike="noStrike" spc="-1">
                <a:solidFill>
                  <a:srgbClr val="000000"/>
                </a:solidFill>
                <a:uFill>
                  <a:solidFill>
                    <a:srgbClr val="FFFFFF"/>
                  </a:solidFill>
                </a:uFill>
                <a:latin typeface="Times New Roman"/>
              </a:rPr>
              <a:t>‹N›</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06412644"/>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Let’s first introduce myself: I am Maria Giulia</a:t>
            </a:r>
            <a:r>
              <a:rPr lang="en-US" baseline="0" dirty="0" smtClean="0"/>
              <a:t> and I am doing my PhD both here and at ESO in Germany, I will describe you the work I have done so far, concentrating on two projects: both are in the field of planet formation and in particular are addressing the question of how planets can form from a disc of dust and gas.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5925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err="1" smtClean="0">
                <a:solidFill>
                  <a:schemeClr val="tx1"/>
                </a:solidFill>
                <a:latin typeface="+mn-lt"/>
                <a:ea typeface="+mn-ea"/>
                <a:cs typeface="+mn-cs"/>
              </a:rPr>
              <a:t>We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want</a:t>
            </a:r>
            <a:r>
              <a:rPr lang="nb-NO" sz="1200" b="0" i="0" u="none" strike="noStrike" kern="1200" baseline="0" dirty="0" smtClean="0">
                <a:solidFill>
                  <a:schemeClr val="tx1"/>
                </a:solidFill>
                <a:latin typeface="+mn-lt"/>
                <a:ea typeface="+mn-ea"/>
                <a:cs typeface="+mn-cs"/>
              </a:rPr>
              <a:t> to understand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geometry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such</a:t>
            </a:r>
            <a:r>
              <a:rPr lang="nb-NO" sz="1200" b="0" i="0" u="none" strike="noStrike" kern="1200" baseline="0" dirty="0" smtClean="0">
                <a:solidFill>
                  <a:schemeClr val="tx1"/>
                </a:solidFill>
                <a:latin typeface="+mn-lt"/>
                <a:ea typeface="+mn-ea"/>
                <a:cs typeface="+mn-cs"/>
              </a:rPr>
              <a:t> disks and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difference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between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and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a:t>
            </a:r>
            <a:r>
              <a:rPr lang="nb-NO" sz="1200" b="0" i="0" u="none" strike="noStrike" kern="1200" baseline="0" dirty="0" err="1" smtClean="0">
                <a:solidFill>
                  <a:schemeClr val="tx1"/>
                </a:solidFill>
                <a:latin typeface="+mn-lt"/>
                <a:ea typeface="+mn-ea"/>
                <a:cs typeface="+mn-cs"/>
              </a:rPr>
              <a:t>sources</a:t>
            </a:r>
            <a:r>
              <a:rPr lang="nb-NO" sz="1200" b="0" i="0" u="none" strike="noStrike" kern="1200" baseline="0" dirty="0" smtClean="0">
                <a:solidFill>
                  <a:schemeClr val="tx1"/>
                </a:solidFill>
                <a:latin typeface="+mn-lt"/>
                <a:ea typeface="+mn-ea"/>
                <a:cs typeface="+mn-cs"/>
              </a:rPr>
              <a:t>. For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know</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has a </a:t>
            </a:r>
            <a:r>
              <a:rPr lang="nb-NO" sz="1200" b="0" i="0" u="none" strike="noStrike" kern="1200" baseline="0" dirty="0" err="1" smtClean="0">
                <a:solidFill>
                  <a:schemeClr val="tx1"/>
                </a:solidFill>
                <a:latin typeface="+mn-lt"/>
                <a:ea typeface="+mn-ea"/>
                <a:cs typeface="+mn-cs"/>
              </a:rPr>
              <a:t>strong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 from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near</a:t>
            </a:r>
            <a:r>
              <a:rPr lang="nb-NO" sz="1200" b="0" i="0" u="none" strike="noStrike" kern="1200" baseline="0" dirty="0" smtClean="0">
                <a:solidFill>
                  <a:schemeClr val="tx1"/>
                </a:solidFill>
                <a:latin typeface="+mn-lt"/>
                <a:ea typeface="+mn-ea"/>
                <a:cs typeface="+mn-cs"/>
              </a:rPr>
              <a:t> to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far IR, </a:t>
            </a:r>
            <a:r>
              <a:rPr lang="nb-NO" sz="1200" b="0" i="0" u="none" strike="noStrike" kern="1200" baseline="0" dirty="0" err="1" smtClean="0">
                <a:solidFill>
                  <a:schemeClr val="tx1"/>
                </a:solidFill>
                <a:latin typeface="+mn-lt"/>
                <a:ea typeface="+mn-ea"/>
                <a:cs typeface="+mn-cs"/>
              </a:rPr>
              <a:t>whereas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has still a </a:t>
            </a:r>
            <a:r>
              <a:rPr lang="nb-NO" sz="1200" b="0" i="0" u="none" strike="noStrike" kern="1200" baseline="0" dirty="0" err="1" smtClean="0">
                <a:solidFill>
                  <a:schemeClr val="tx1"/>
                </a:solidFill>
                <a:latin typeface="+mn-lt"/>
                <a:ea typeface="+mn-ea"/>
                <a:cs typeface="+mn-cs"/>
              </a:rPr>
              <a:t>strong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near</a:t>
            </a:r>
            <a:r>
              <a:rPr lang="nb-NO" sz="1200" b="0" i="0" u="none" strike="noStrike" kern="1200" baseline="0" dirty="0" smtClean="0">
                <a:solidFill>
                  <a:schemeClr val="tx1"/>
                </a:solidFill>
                <a:latin typeface="+mn-lt"/>
                <a:ea typeface="+mn-ea"/>
                <a:cs typeface="+mn-cs"/>
              </a:rPr>
              <a:t> IR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but</a:t>
            </a:r>
            <a:r>
              <a:rPr lang="nb-NO" sz="1200" b="0" i="0" u="none" strike="noStrike" kern="1200" baseline="0" dirty="0" smtClean="0">
                <a:solidFill>
                  <a:schemeClr val="tx1"/>
                </a:solidFill>
                <a:latin typeface="+mn-lt"/>
                <a:ea typeface="+mn-ea"/>
                <a:cs typeface="+mn-cs"/>
              </a:rPr>
              <a:t> a </a:t>
            </a:r>
            <a:r>
              <a:rPr lang="nb-NO" sz="1200" b="0" i="0" u="none" strike="noStrike" kern="1200" baseline="0" dirty="0" err="1" smtClean="0">
                <a:solidFill>
                  <a:schemeClr val="tx1"/>
                </a:solidFill>
                <a:latin typeface="+mn-lt"/>
                <a:ea typeface="+mn-ea"/>
                <a:cs typeface="+mn-cs"/>
              </a:rPr>
              <a:t>much</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weaker</a:t>
            </a:r>
            <a:r>
              <a:rPr lang="nb-NO" sz="1200" b="0" i="0" u="none" strike="noStrike" kern="1200" baseline="0" dirty="0" smtClean="0">
                <a:solidFill>
                  <a:schemeClr val="tx1"/>
                </a:solidFill>
                <a:latin typeface="+mn-lt"/>
                <a:ea typeface="+mn-ea"/>
                <a:cs typeface="+mn-cs"/>
              </a:rPr>
              <a:t> far-IR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There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some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models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coming</a:t>
            </a:r>
            <a:r>
              <a:rPr lang="nb-NO" sz="1200" b="0" i="0" u="none" strike="noStrike" kern="1200" baseline="0" dirty="0" smtClean="0">
                <a:solidFill>
                  <a:schemeClr val="tx1"/>
                </a:solidFill>
                <a:latin typeface="+mn-lt"/>
                <a:ea typeface="+mn-ea"/>
                <a:cs typeface="+mn-cs"/>
              </a:rPr>
              <a:t> up: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one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Meeus</a:t>
            </a:r>
            <a:r>
              <a:rPr lang="nb-NO" sz="1200" b="0" i="0" u="none" strike="noStrike" kern="1200" baseline="0" dirty="0" smtClean="0">
                <a:solidFill>
                  <a:schemeClr val="tx1"/>
                </a:solidFill>
                <a:latin typeface="+mn-lt"/>
                <a:ea typeface="+mn-ea"/>
                <a:cs typeface="+mn-cs"/>
              </a:rPr>
              <a:t> 2001 </a:t>
            </a:r>
            <a:r>
              <a:rPr lang="nb-NO" sz="1200" b="0" i="0" u="none" strike="noStrike" kern="1200" baseline="0" dirty="0" err="1" smtClean="0">
                <a:solidFill>
                  <a:schemeClr val="tx1"/>
                </a:solidFill>
                <a:latin typeface="+mn-lt"/>
                <a:ea typeface="+mn-ea"/>
                <a:cs typeface="+mn-cs"/>
              </a:rPr>
              <a:t>which</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describing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a:t>
            </a:r>
            <a:r>
              <a:rPr lang="nb-NO" sz="1200" b="0" i="0" u="none" strike="noStrike" kern="1200" baseline="0" dirty="0" err="1" smtClean="0">
                <a:solidFill>
                  <a:schemeClr val="tx1"/>
                </a:solidFill>
                <a:latin typeface="+mn-lt"/>
                <a:ea typeface="+mn-ea"/>
                <a:cs typeface="+mn-cs"/>
              </a:rPr>
              <a:t>sources</a:t>
            </a:r>
            <a:r>
              <a:rPr lang="nb-NO" sz="1200" b="0" i="0" u="none" strike="noStrike" kern="1200" baseline="0" dirty="0" smtClean="0">
                <a:solidFill>
                  <a:schemeClr val="tx1"/>
                </a:solidFill>
                <a:latin typeface="+mn-lt"/>
                <a:ea typeface="+mn-ea"/>
                <a:cs typeface="+mn-cs"/>
              </a:rPr>
              <a:t> as in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upper</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left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figure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inner</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disk is </a:t>
            </a:r>
            <a:r>
              <a:rPr lang="nb-NO" sz="1200" b="0" i="0" u="none" strike="noStrike" kern="1200" baseline="0" dirty="0" err="1" smtClean="0">
                <a:solidFill>
                  <a:schemeClr val="tx1"/>
                </a:solidFill>
                <a:latin typeface="+mn-lt"/>
                <a:ea typeface="+mn-ea"/>
                <a:cs typeface="+mn-cs"/>
              </a:rPr>
              <a:t>optically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thin</a:t>
            </a:r>
            <a:r>
              <a:rPr lang="nb-NO" sz="1200" b="0" i="0" u="none" strike="noStrike" kern="1200" baseline="0" dirty="0" smtClean="0">
                <a:solidFill>
                  <a:schemeClr val="tx1"/>
                </a:solidFill>
                <a:latin typeface="+mn-lt"/>
                <a:ea typeface="+mn-ea"/>
                <a:cs typeface="+mn-cs"/>
              </a:rPr>
              <a:t> and </a:t>
            </a:r>
            <a:r>
              <a:rPr lang="nb-NO" sz="1200" b="0" i="0" u="none" strike="noStrike" kern="1200" baseline="0" dirty="0" err="1" smtClean="0">
                <a:solidFill>
                  <a:schemeClr val="tx1"/>
                </a:solidFill>
                <a:latin typeface="+mn-lt"/>
                <a:ea typeface="+mn-ea"/>
                <a:cs typeface="+mn-cs"/>
              </a:rPr>
              <a:t>allow</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radiation</a:t>
            </a:r>
            <a:r>
              <a:rPr lang="nb-NO" sz="1200" b="0" i="0" u="none" strike="noStrike" kern="1200" baseline="0" dirty="0" smtClean="0">
                <a:solidFill>
                  <a:schemeClr val="tx1"/>
                </a:solidFill>
                <a:latin typeface="+mn-lt"/>
                <a:ea typeface="+mn-ea"/>
                <a:cs typeface="+mn-cs"/>
              </a:rPr>
              <a:t> to heat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external</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leading</a:t>
            </a:r>
            <a:r>
              <a:rPr lang="nb-NO" sz="1200" b="0" i="0" u="none" strike="noStrike" kern="1200" baseline="0" dirty="0" smtClean="0">
                <a:solidFill>
                  <a:schemeClr val="tx1"/>
                </a:solidFill>
                <a:latin typeface="+mn-lt"/>
                <a:ea typeface="+mn-ea"/>
                <a:cs typeface="+mn-cs"/>
              </a:rPr>
              <a:t> a </a:t>
            </a:r>
            <a:r>
              <a:rPr lang="nb-NO" sz="1200" b="0" i="0" u="none" strike="noStrike" kern="1200" baseline="0" dirty="0" err="1" smtClean="0">
                <a:solidFill>
                  <a:schemeClr val="tx1"/>
                </a:solidFill>
                <a:latin typeface="+mn-lt"/>
                <a:ea typeface="+mn-ea"/>
                <a:cs typeface="+mn-cs"/>
              </a:rPr>
              <a:t>flared</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whereas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have an </a:t>
            </a:r>
            <a:r>
              <a:rPr lang="nb-NO" sz="1200" b="0" i="0" u="none" strike="noStrike" kern="1200" baseline="0" dirty="0" err="1" smtClean="0">
                <a:solidFill>
                  <a:schemeClr val="tx1"/>
                </a:solidFill>
                <a:latin typeface="+mn-lt"/>
                <a:ea typeface="+mn-ea"/>
                <a:cs typeface="+mn-cs"/>
              </a:rPr>
              <a:t>optically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thick</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inner</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which</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prevent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outer</a:t>
            </a:r>
            <a:r>
              <a:rPr lang="nb-NO" sz="1200" b="0" i="0" u="none" strike="noStrike" kern="1200" baseline="0" dirty="0" smtClean="0">
                <a:solidFill>
                  <a:schemeClr val="tx1"/>
                </a:solidFill>
                <a:latin typeface="+mn-lt"/>
                <a:ea typeface="+mn-ea"/>
                <a:cs typeface="+mn-cs"/>
              </a:rPr>
              <a:t> part from </a:t>
            </a:r>
            <a:r>
              <a:rPr lang="nb-NO" sz="1200" b="0" i="0" u="none" strike="noStrike" kern="1200" baseline="0" dirty="0" err="1" smtClean="0">
                <a:solidFill>
                  <a:schemeClr val="tx1"/>
                </a:solidFill>
                <a:latin typeface="+mn-lt"/>
                <a:ea typeface="+mn-ea"/>
                <a:cs typeface="+mn-cs"/>
              </a:rPr>
              <a:t>flaring</a:t>
            </a:r>
            <a:r>
              <a:rPr lang="nb-NO" sz="1200" b="0" i="0" u="none" strike="noStrike" kern="1200" baseline="0" dirty="0" smtClean="0">
                <a:solidFill>
                  <a:schemeClr val="tx1"/>
                </a:solidFill>
                <a:latin typeface="+mn-lt"/>
                <a:ea typeface="+mn-ea"/>
                <a:cs typeface="+mn-cs"/>
              </a:rPr>
              <a:t>.</a:t>
            </a:r>
          </a:p>
          <a:p>
            <a:endParaRPr lang="nb-NO"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
              </a:rPr>
              <a:t>Based on a study of </a:t>
            </a:r>
            <a:r>
              <a:rPr lang="en-US" sz="1200" b="0" i="0" u="none" strike="noStrike" kern="1200" baseline="0" dirty="0" smtClean="0">
                <a:solidFill>
                  <a:schemeClr val="tx1"/>
                </a:solidFill>
                <a:latin typeface="+mn-lt"/>
                <a:ea typeface="+mn-ea"/>
                <a:cs typeface="+mn-cs"/>
              </a:rPr>
              <a:t>silicate emission features</a:t>
            </a:r>
            <a:r>
              <a:rPr lang="en-US" dirty="0" smtClean="0">
                <a:solidFill>
                  <a:schemeClr val="bg1"/>
                </a:solidFill>
                <a:latin typeface=""/>
              </a:rPr>
              <a:t>, </a:t>
            </a:r>
            <a:r>
              <a:rPr lang="en-US" dirty="0" err="1" smtClean="0">
                <a:solidFill>
                  <a:schemeClr val="bg1"/>
                </a:solidFill>
                <a:latin typeface=""/>
              </a:rPr>
              <a:t>Maaskant</a:t>
            </a:r>
            <a:r>
              <a:rPr lang="en-US" dirty="0" smtClean="0">
                <a:solidFill>
                  <a:schemeClr val="bg1"/>
                </a:solidFill>
                <a:latin typeface=""/>
              </a:rPr>
              <a:t> et al. (2013) suggested that the </a:t>
            </a:r>
            <a:r>
              <a:rPr lang="en-US" dirty="0" smtClean="0">
                <a:solidFill>
                  <a:srgbClr val="58B2A6"/>
                </a:solidFill>
                <a:latin typeface=""/>
              </a:rPr>
              <a:t>SED of group I </a:t>
            </a:r>
            <a:r>
              <a:rPr lang="en-US" dirty="0" err="1" smtClean="0">
                <a:solidFill>
                  <a:srgbClr val="58B2A6"/>
                </a:solidFill>
                <a:latin typeface=""/>
              </a:rPr>
              <a:t>HAeBe</a:t>
            </a:r>
            <a:r>
              <a:rPr lang="en-US" dirty="0" smtClean="0">
                <a:solidFill>
                  <a:srgbClr val="58B2A6"/>
                </a:solidFill>
                <a:latin typeface=""/>
              </a:rPr>
              <a:t> stars can also be explained by inferring the presence of a large gap in their disk </a:t>
            </a:r>
            <a:r>
              <a:rPr lang="en-US" sz="1200" b="0" i="0" u="none" strike="noStrike" kern="1200" baseline="0" dirty="0" smtClean="0">
                <a:solidFill>
                  <a:schemeClr val="tx1"/>
                </a:solidFill>
                <a:latin typeface="+mn-lt"/>
                <a:ea typeface="+mn-ea"/>
                <a:cs typeface="+mn-cs"/>
              </a:rPr>
              <a:t>and can be characterized as (pre-) transitional</a:t>
            </a:r>
            <a:r>
              <a:rPr lang="en-US" dirty="0" smtClean="0">
                <a:solidFill>
                  <a:schemeClr val="bg1"/>
                </a:solidFill>
                <a:latin typeface=""/>
              </a:rPr>
              <a:t>. </a:t>
            </a:r>
            <a:r>
              <a:rPr lang="en-US" sz="1200" b="0" i="0" u="none" strike="noStrike" kern="1200" baseline="0" dirty="0" smtClean="0">
                <a:solidFill>
                  <a:schemeClr val="tx1"/>
                </a:solidFill>
                <a:latin typeface="+mn-lt"/>
                <a:ea typeface="+mn-ea"/>
                <a:cs typeface="+mn-cs"/>
              </a:rPr>
              <a:t>An evolutionary path from the observed group I to the observed group II sources seems no longer likely. Instead, both might derive from a common ancestor.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have developed a new method to get high contrast images from SPHERE-IFS data. Our target are nearby </a:t>
            </a:r>
            <a:r>
              <a:rPr lang="nb-NO" sz="1200" b="0" i="0" u="none" strike="noStrike" kern="1200" baseline="0" dirty="0" err="1" smtClean="0">
                <a:solidFill>
                  <a:schemeClr val="tx1"/>
                </a:solidFill>
                <a:latin typeface="+mn-lt"/>
                <a:ea typeface="+mn-ea"/>
                <a:cs typeface="+mn-cs"/>
              </a:rPr>
              <a:t>Herbig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Ae</a:t>
            </a:r>
            <a:r>
              <a:rPr lang="nb-NO" sz="1200" b="0" i="0" u="none" strike="noStrike" kern="1200" baseline="0" dirty="0" smtClean="0">
                <a:solidFill>
                  <a:schemeClr val="tx1"/>
                </a:solidFill>
                <a:latin typeface="+mn-lt"/>
                <a:ea typeface="+mn-ea"/>
                <a:cs typeface="+mn-cs"/>
              </a:rPr>
              <a:t>/Be stars (</a:t>
            </a:r>
            <a:r>
              <a:rPr lang="en-US" sz="1200" b="0" i="0" u="none" strike="noStrike" kern="1200" baseline="0" dirty="0" smtClean="0">
                <a:solidFill>
                  <a:schemeClr val="tx1"/>
                </a:solidFill>
                <a:latin typeface="+mn-lt"/>
                <a:ea typeface="+mn-ea"/>
                <a:cs typeface="+mn-cs"/>
              </a:rPr>
              <a:t>intermediate-mass pre-main-sequence stars</a:t>
            </a:r>
            <a:r>
              <a:rPr lang="nb-NO" sz="1200" b="0" i="0"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Classified the </a:t>
            </a:r>
            <a:r>
              <a:rPr lang="en-US" sz="1200" b="0" i="0" u="none" strike="noStrike" kern="1200" baseline="0" dirty="0" err="1" smtClean="0">
                <a:solidFill>
                  <a:schemeClr val="tx1"/>
                </a:solidFill>
                <a:latin typeface="+mn-lt"/>
                <a:ea typeface="+mn-ea"/>
                <a:cs typeface="+mn-cs"/>
              </a:rPr>
              <a:t>Herbig</a:t>
            </a:r>
            <a:r>
              <a:rPr lang="en-US" sz="1200" b="0" i="0" u="none" strike="noStrike" kern="1200" baseline="0" dirty="0" smtClean="0">
                <a:solidFill>
                  <a:schemeClr val="tx1"/>
                </a:solidFill>
                <a:latin typeface="+mn-lt"/>
                <a:ea typeface="+mn-ea"/>
                <a:cs typeface="+mn-cs"/>
              </a:rPr>
              <a:t> Ae/ Be stars into two groups: group I sources, which require blackbody components up to far-infrared wavelengths to fit the SED, and group II sources, which can be well fitted with only a single power law at mid- to far-infrared wavelengths.</a:t>
            </a:r>
            <a:endParaRPr lang="nb-NO"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idx="10"/>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10</a:t>
            </a:fld>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Date Placeholder 5"/>
          <p:cNvSpPr>
            <a:spLocks noGrp="1"/>
          </p:cNvSpPr>
          <p:nvPr>
            <p:ph type="dt" idx="12"/>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2020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smtClean="0">
                <a:solidFill>
                  <a:schemeClr val="tx1"/>
                </a:solidFill>
                <a:latin typeface="+mn-lt"/>
                <a:ea typeface="+mn-ea"/>
                <a:cs typeface="+mn-cs"/>
              </a:rPr>
              <a:t>A </a:t>
            </a:r>
            <a:r>
              <a:rPr lang="nb-NO" sz="1200" b="0" i="0" u="none" strike="noStrike" kern="1200" baseline="0" dirty="0" err="1" smtClean="0">
                <a:solidFill>
                  <a:schemeClr val="tx1"/>
                </a:solidFill>
                <a:latin typeface="+mn-lt"/>
                <a:ea typeface="+mn-ea"/>
                <a:cs typeface="+mn-cs"/>
              </a:rPr>
              <a:t>strong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prediction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this</a:t>
            </a:r>
            <a:r>
              <a:rPr lang="nb-NO" sz="1200" b="0" i="0" u="none" strike="noStrike" kern="1200" baseline="0" dirty="0" smtClean="0">
                <a:solidFill>
                  <a:schemeClr val="tx1"/>
                </a:solidFill>
                <a:latin typeface="+mn-lt"/>
                <a:ea typeface="+mn-ea"/>
                <a:cs typeface="+mn-cs"/>
              </a:rPr>
              <a:t> scenario is </a:t>
            </a:r>
            <a:r>
              <a:rPr lang="nb-NO" sz="1200" b="0" i="0" u="none" strike="noStrike" kern="1200" baseline="0" dirty="0" err="1" smtClean="0">
                <a:solidFill>
                  <a:schemeClr val="tx1"/>
                </a:solidFill>
                <a:latin typeface="+mn-lt"/>
                <a:ea typeface="+mn-ea"/>
                <a:cs typeface="+mn-cs"/>
              </a:rPr>
              <a:t>that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outer</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edge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dust gap </a:t>
            </a:r>
            <a:r>
              <a:rPr lang="nb-NO" sz="1200" b="0" i="0" u="none" strike="noStrike" kern="1200" baseline="0" dirty="0" err="1" smtClean="0">
                <a:solidFill>
                  <a:schemeClr val="tx1"/>
                </a:solidFill>
                <a:latin typeface="+mn-lt"/>
                <a:ea typeface="+mn-ea"/>
                <a:cs typeface="+mn-cs"/>
              </a:rPr>
              <a:t>should</a:t>
            </a:r>
            <a:r>
              <a:rPr lang="nb-NO" sz="1200" b="0" i="0" u="none" strike="noStrike" kern="1200" baseline="0" dirty="0" smtClean="0">
                <a:solidFill>
                  <a:schemeClr val="tx1"/>
                </a:solidFill>
                <a:latin typeface="+mn-lt"/>
                <a:ea typeface="+mn-ea"/>
                <a:cs typeface="+mn-cs"/>
              </a:rPr>
              <a:t> be visible in </a:t>
            </a:r>
            <a:r>
              <a:rPr lang="nb-NO" sz="1200" b="0" i="0" u="none" strike="noStrike" kern="1200" baseline="0" dirty="0" err="1" smtClean="0">
                <a:solidFill>
                  <a:schemeClr val="tx1"/>
                </a:solidFill>
                <a:latin typeface="+mn-lt"/>
                <a:ea typeface="+mn-ea"/>
                <a:cs typeface="+mn-cs"/>
              </a:rPr>
              <a:t>scattered</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light</a:t>
            </a:r>
            <a:r>
              <a:rPr lang="nb-NO" sz="1200" b="0" i="0" u="none" strike="noStrike" kern="1200" baseline="0" dirty="0" smtClean="0">
                <a:solidFill>
                  <a:schemeClr val="tx1"/>
                </a:solidFill>
                <a:latin typeface="+mn-lt"/>
                <a:ea typeface="+mn-ea"/>
                <a:cs typeface="+mn-cs"/>
              </a:rPr>
              <a:t> for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Group I </a:t>
            </a:r>
            <a:r>
              <a:rPr lang="nb-NO" sz="1200" b="0" i="0" u="none" strike="noStrike" kern="1200" baseline="0" dirty="0" err="1" smtClean="0">
                <a:solidFill>
                  <a:schemeClr val="tx1"/>
                </a:solidFill>
                <a:latin typeface="+mn-lt"/>
                <a:ea typeface="+mn-ea"/>
                <a:cs typeface="+mn-cs"/>
              </a:rPr>
              <a:t>sources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but</a:t>
            </a:r>
            <a:r>
              <a:rPr lang="nb-NO" sz="1200" b="0" i="0" u="none" strike="noStrike" kern="1200" baseline="0" dirty="0" smtClean="0">
                <a:solidFill>
                  <a:schemeClr val="tx1"/>
                </a:solidFill>
                <a:latin typeface="+mn-lt"/>
                <a:ea typeface="+mn-ea"/>
                <a:cs typeface="+mn-cs"/>
              </a:rPr>
              <a:t> not for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Group </a:t>
            </a:r>
            <a:r>
              <a:rPr lang="nb-NO" sz="1200" b="0" i="0" u="none" strike="noStrike" kern="1200" baseline="0" dirty="0" err="1" smtClean="0">
                <a:solidFill>
                  <a:schemeClr val="tx1"/>
                </a:solidFill>
                <a:latin typeface="+mn-lt"/>
                <a:ea typeface="+mn-ea"/>
                <a:cs typeface="+mn-cs"/>
              </a:rPr>
              <a:t>II's</a:t>
            </a:r>
            <a:r>
              <a:rPr lang="nb-NO" sz="12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
              </a:rPr>
              <a:t>Observations of optical and near-IR light scattered by small dust particles are challenging because of the large contrast in brightness between central star and disk.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
              </a:rPr>
              <a:t>SPHERE:</a:t>
            </a:r>
            <a:r>
              <a:rPr lang="en-US" baseline="0" dirty="0" smtClean="0">
                <a:solidFill>
                  <a:schemeClr val="bg1"/>
                </a:solidFill>
                <a:latin typeface=""/>
              </a:rPr>
              <a:t> new ESO instrument which offer extreme adaptive optics, it has a coronagraph. We are using the IFS data -&gt; integral field spectroscopy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latin typeface=""/>
              </a:rPr>
              <a:t>The IFS data are a cube of 39 images at different wavelengths. </a:t>
            </a:r>
            <a:endParaRPr lang="en-US" dirty="0" smtClean="0">
              <a:solidFill>
                <a:schemeClr val="bg1"/>
              </a:solidFill>
              <a:latin typeface=""/>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
              </a:rPr>
              <a:t>For this reason,</a:t>
            </a:r>
            <a:r>
              <a:rPr lang="en-US" baseline="0" dirty="0" smtClean="0">
                <a:solidFill>
                  <a:schemeClr val="bg1"/>
                </a:solidFill>
                <a:latin typeface=""/>
              </a:rPr>
              <a:t> we applied for SPHERE time to observe 16 nearby </a:t>
            </a:r>
            <a:r>
              <a:rPr lang="en-US" baseline="0" dirty="0" err="1" smtClean="0">
                <a:solidFill>
                  <a:schemeClr val="bg1"/>
                </a:solidFill>
                <a:latin typeface=""/>
              </a:rPr>
              <a:t>Herbig</a:t>
            </a:r>
            <a:r>
              <a:rPr lang="en-US" baseline="0" dirty="0" smtClean="0">
                <a:solidFill>
                  <a:schemeClr val="bg1"/>
                </a:solidFill>
                <a:latin typeface=""/>
              </a:rPr>
              <a:t> stars. Moreover, we are using also other 8 sources already sampled to study an unbiased sample.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r>
              <a:rPr lang="en-US" baseline="0" dirty="0" smtClean="0"/>
              <a:t>What are the advantages of this method in respect to ADI (rotation of the field of view to correct for speckle noise)? </a:t>
            </a:r>
          </a:p>
          <a:p>
            <a:pPr marL="228600" indent="-228600">
              <a:buAutoNum type="alphaUcParenR"/>
            </a:pPr>
            <a:r>
              <a:rPr lang="en-US" baseline="0" dirty="0" smtClean="0"/>
              <a:t>In our method all wavelengths are taken </a:t>
            </a:r>
            <a:r>
              <a:rPr lang="en-US" baseline="0" dirty="0" err="1" smtClean="0"/>
              <a:t>simultaneusly</a:t>
            </a:r>
            <a:r>
              <a:rPr lang="en-US" baseline="0" dirty="0" smtClean="0"/>
              <a:t>. ADI is not </a:t>
            </a:r>
            <a:r>
              <a:rPr lang="en-US" baseline="0" dirty="0" err="1" smtClean="0"/>
              <a:t>simultaneus</a:t>
            </a:r>
            <a:r>
              <a:rPr lang="en-US" baseline="0" dirty="0" smtClean="0"/>
              <a:t>. There are issues in having the same sensitivity of speckles which can change from one obs. to the other one. We have a more stable psf. </a:t>
            </a:r>
          </a:p>
          <a:p>
            <a:r>
              <a:rPr lang="en-US" baseline="0" dirty="0" smtClean="0"/>
              <a:t>B) Our field is not rotating. This method is also applicable to stars which cannot    rotate. That’s for every stars. </a:t>
            </a:r>
          </a:p>
          <a:p>
            <a:r>
              <a:rPr lang="en-US" baseline="0" dirty="0" smtClean="0"/>
              <a:t>C) Different self-subtraction. Radial self-subtraction. In ADI you subtract any symmetric pattern.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idx="10"/>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11</a:t>
            </a:fld>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Date Placeholder 5"/>
          <p:cNvSpPr>
            <a:spLocks noGrp="1"/>
          </p:cNvSpPr>
          <p:nvPr>
            <p:ph type="dt" idx="12"/>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1841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358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0915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72029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Coronagraph – we are blind in the inner part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SPIRAL, UNKNOWN COMPANION (FAINT) AND KNOWN ONE M DWARF, dark reflection</a:t>
            </a:r>
            <a:r>
              <a:rPr lang="is-IS" baseline="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a:t>
            </a:r>
            <a:r>
              <a:rPr lang="en-US" baseline="0" dirty="0" smtClean="0"/>
              <a:t> stars where there is something resembling a disc.</a:t>
            </a: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8334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4 companion candidates, still spikes.</a:t>
            </a:r>
          </a:p>
          <a:p>
            <a:r>
              <a:rPr lang="en-US" dirty="0" smtClean="0"/>
              <a:t>Follow-up on these sources to test if they</a:t>
            </a:r>
            <a:r>
              <a:rPr lang="en-US" baseline="0" dirty="0" smtClean="0"/>
              <a:t> can be companions or background stars.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61068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of all it is listed the proper motion of the star - we asked for follow up on these objects in order to test if they are companion or background sources. 1 pix =</a:t>
            </a:r>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 I </a:t>
            </a:r>
            <a:r>
              <a:rPr lang="nl-NL" sz="1200" b="0" i="0" u="none" strike="noStrike" kern="1200" baseline="0" dirty="0" err="1" smtClean="0">
                <a:solidFill>
                  <a:schemeClr val="tx1"/>
                </a:solidFill>
                <a:latin typeface="+mn-lt"/>
                <a:ea typeface="+mn-ea"/>
                <a:cs typeface="+mn-cs"/>
              </a:rPr>
              <a:t>will</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explain</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you</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the</a:t>
            </a:r>
            <a:r>
              <a:rPr lang="nl-NL" sz="1200" b="0" i="0" u="none" strike="noStrike" kern="1200" baseline="0" dirty="0" smtClean="0">
                <a:solidFill>
                  <a:schemeClr val="tx1"/>
                </a:solidFill>
                <a:latin typeface="+mn-lt"/>
                <a:ea typeface="+mn-ea"/>
                <a:cs typeface="+mn-cs"/>
              </a:rPr>
              <a:t> </a:t>
            </a:r>
            <a:r>
              <a:rPr lang="en-US" dirty="0" smtClean="0"/>
              <a:t>METHOD</a:t>
            </a:r>
            <a:r>
              <a:rPr lang="en-US" baseline="0" dirty="0" smtClean="0"/>
              <a:t> USED TO DERIVE THE MASS: we measured the magnitude at the same lambda for the star and the object, then, knowing the magnitude of the star in that band, we derive the magnitude of the companion candidate. Assuming that they are PHYSICALLY ASSOCIATED (same age and distance, ignoring </a:t>
            </a:r>
            <a:r>
              <a:rPr lang="en-US" baseline="0" dirty="0" err="1" smtClean="0"/>
              <a:t>av</a:t>
            </a:r>
            <a:r>
              <a:rPr lang="en-US" baseline="0" dirty="0" smtClean="0"/>
              <a:t>) we derived the abs. magnitude and then thanks to the TRACKS of </a:t>
            </a:r>
            <a:r>
              <a:rPr lang="en-US" baseline="0" dirty="0" err="1" smtClean="0"/>
              <a:t>Chabrier</a:t>
            </a:r>
            <a:r>
              <a:rPr lang="en-US" baseline="0" dirty="0" smtClean="0"/>
              <a:t> and </a:t>
            </a:r>
            <a:r>
              <a:rPr lang="en-US" baseline="0" dirty="0" err="1" smtClean="0"/>
              <a:t>Baraffe</a:t>
            </a:r>
            <a:r>
              <a:rPr lang="en-US" baseline="0" dirty="0" smtClean="0"/>
              <a:t> we </a:t>
            </a:r>
            <a:r>
              <a:rPr lang="en-US" baseline="0" dirty="0" err="1" smtClean="0"/>
              <a:t>extimate</a:t>
            </a:r>
            <a:r>
              <a:rPr lang="en-US" baseline="0" dirty="0" smtClean="0"/>
              <a:t> the mass of the source. Here listed the distances between the </a:t>
            </a:r>
            <a:r>
              <a:rPr lang="en-US" baseline="0" dirty="0" err="1" smtClean="0"/>
              <a:t>Herbig</a:t>
            </a:r>
            <a:r>
              <a:rPr lang="en-US" baseline="0" dirty="0" smtClean="0"/>
              <a:t> stars and their companion candidates.</a:t>
            </a:r>
          </a:p>
          <a:p>
            <a:endParaRPr lang="en-US" baseline="0" dirty="0" smtClean="0"/>
          </a:p>
          <a:p>
            <a:r>
              <a:rPr lang="en-US" baseline="0" dirty="0" smtClean="0"/>
              <a:t>---------</a:t>
            </a:r>
          </a:p>
          <a:p>
            <a:r>
              <a:rPr lang="en-US" baseline="0" dirty="0" smtClean="0"/>
              <a:t>WE IGNORE AV, which anyway is low because stars are nearby.</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641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To summarize</a:t>
            </a:r>
            <a:r>
              <a:rPr lang="en-US" baseline="0" dirty="0" smtClean="0"/>
              <a:t> we found so far 4 companion candidates and 6 discs. We asked for follow – up to test if they are companions. </a:t>
            </a:r>
          </a:p>
          <a:p>
            <a:r>
              <a:rPr lang="en-US" baseline="0" dirty="0" smtClean="0"/>
              <a:t>We will test if there all Group I are transitional (different </a:t>
            </a:r>
            <a:r>
              <a:rPr lang="en-US" baseline="0" dirty="0" err="1" smtClean="0"/>
              <a:t>propfiles</a:t>
            </a:r>
            <a:r>
              <a:rPr lang="en-US" baseline="0" dirty="0" smtClean="0"/>
              <a:t> of scattered light between different possible systems)</a:t>
            </a:r>
          </a:p>
          <a:p>
            <a:r>
              <a:rPr lang="en-US" baseline="0" dirty="0" smtClean="0"/>
              <a:t>We will try to see if we can understand enough from the SED and test if the simple models proposed which give strong predictions about the basic size of the discs are correct.</a:t>
            </a:r>
          </a:p>
          <a:p>
            <a:endParaRPr lang="en-US" baseline="0" dirty="0" smtClean="0"/>
          </a:p>
          <a:p>
            <a:r>
              <a:rPr lang="en-US" baseline="0" dirty="0" smtClean="0"/>
              <a:t>------</a:t>
            </a:r>
            <a:endParaRPr lang="en-US" dirty="0" smtClean="0"/>
          </a:p>
          <a:p>
            <a:r>
              <a:rPr lang="en-US" dirty="0" smtClean="0"/>
              <a:t>We can say a lot from</a:t>
            </a:r>
            <a:r>
              <a:rPr lang="en-US" baseline="0" dirty="0" smtClean="0"/>
              <a:t> the SED, but is it enough? Are we really understanding it? </a:t>
            </a:r>
          </a:p>
          <a:p>
            <a:r>
              <a:rPr lang="en-US" baseline="0" dirty="0" smtClean="0"/>
              <a:t>This models are giving strong predictions about the basic size of the discs, this is the most direct way to test it, with some observations.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53940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To summarize</a:t>
            </a:r>
            <a:r>
              <a:rPr lang="en-US" baseline="0" dirty="0" smtClean="0"/>
              <a:t> we found so far 4 companion candidates and 6 discs. We asked for follow – up to test if they are companions. </a:t>
            </a:r>
          </a:p>
          <a:p>
            <a:r>
              <a:rPr lang="en-US" baseline="0" dirty="0" smtClean="0"/>
              <a:t>We will test if there all Group I are transitional (different </a:t>
            </a:r>
            <a:r>
              <a:rPr lang="en-US" baseline="0" dirty="0" err="1" smtClean="0"/>
              <a:t>propfiles</a:t>
            </a:r>
            <a:r>
              <a:rPr lang="en-US" baseline="0" dirty="0" smtClean="0"/>
              <a:t> of scattered light between different possible systems)</a:t>
            </a:r>
          </a:p>
          <a:p>
            <a:r>
              <a:rPr lang="en-US" baseline="0" dirty="0" smtClean="0"/>
              <a:t>We will try to see if we can understand enough from the SED and test if the simple models proposed which give strong predictions about the basic size of the discs are correct.</a:t>
            </a:r>
          </a:p>
          <a:p>
            <a:endParaRPr lang="en-US" baseline="0" dirty="0" smtClean="0"/>
          </a:p>
          <a:p>
            <a:r>
              <a:rPr lang="en-US" baseline="0" dirty="0" smtClean="0"/>
              <a:t>------</a:t>
            </a:r>
            <a:endParaRPr lang="en-US" dirty="0" smtClean="0"/>
          </a:p>
          <a:p>
            <a:r>
              <a:rPr lang="en-US" dirty="0" smtClean="0"/>
              <a:t>We can say a lot from</a:t>
            </a:r>
            <a:r>
              <a:rPr lang="en-US" baseline="0" dirty="0" smtClean="0"/>
              <a:t> the SED, but is it enough? Are we really understanding it? </a:t>
            </a:r>
          </a:p>
          <a:p>
            <a:r>
              <a:rPr lang="en-US" baseline="0" dirty="0" smtClean="0"/>
              <a:t>This models are giving strong predictions about the basic size of the discs, this is the most direct way to test it, with some observations.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19</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4383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 will describe you the general framework behind my work. A </a:t>
            </a:r>
            <a:r>
              <a:rPr lang="en-US" baseline="0" dirty="0" smtClean="0"/>
              <a:t>spherical molecular cloud is collapsing under his own gravity. Due to his initial rotation it collapse and form a disc. This disc begin to accrete into the central star and it is at this stage that the planet formation can occur. On the right you can see the Spectral Energy Distribution related to each stage of the formation. I will concentrate mainly to the two last steps.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of the main goals of current planet-formation studies is to find planets still embedded in a proto-planetary disc, in order to catch the planet formation process as it happens. </a:t>
            </a:r>
            <a:endParaRPr lang="en-US" dirty="0" smtClean="0"/>
          </a:p>
          <a:p>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41339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To summarize</a:t>
            </a:r>
            <a:r>
              <a:rPr lang="en-US" baseline="0" dirty="0" smtClean="0"/>
              <a:t> we found so far 4 companion candidates and 6 discs. We asked for follow – up to test if they are companions. </a:t>
            </a:r>
          </a:p>
          <a:p>
            <a:r>
              <a:rPr lang="en-US" baseline="0" dirty="0" smtClean="0"/>
              <a:t>We will test if there all Group I are transitional (different </a:t>
            </a:r>
            <a:r>
              <a:rPr lang="en-US" baseline="0" dirty="0" err="1" smtClean="0"/>
              <a:t>propfiles</a:t>
            </a:r>
            <a:r>
              <a:rPr lang="en-US" baseline="0" dirty="0" smtClean="0"/>
              <a:t> of scattered light between different possible systems)</a:t>
            </a:r>
          </a:p>
          <a:p>
            <a:r>
              <a:rPr lang="en-US" baseline="0" dirty="0" smtClean="0"/>
              <a:t>We will try to see if we can understand enough from the SED and test if the simple models proposed which give strong predictions about the basic size of the discs are correct.</a:t>
            </a:r>
          </a:p>
          <a:p>
            <a:endParaRPr lang="en-US" baseline="0" dirty="0" smtClean="0"/>
          </a:p>
          <a:p>
            <a:r>
              <a:rPr lang="en-US" baseline="0" dirty="0" smtClean="0"/>
              <a:t>------</a:t>
            </a:r>
            <a:endParaRPr lang="en-US" dirty="0" smtClean="0"/>
          </a:p>
          <a:p>
            <a:r>
              <a:rPr lang="en-US" dirty="0" smtClean="0"/>
              <a:t>We can say a lot from</a:t>
            </a:r>
            <a:r>
              <a:rPr lang="en-US" baseline="0" dirty="0" smtClean="0"/>
              <a:t> the SED, but is it enough? Are we really understanding it? </a:t>
            </a:r>
          </a:p>
          <a:p>
            <a:r>
              <a:rPr lang="en-US" baseline="0" dirty="0" smtClean="0"/>
              <a:t>This models are giving strong predictions about the basic size of the discs, this is the most direct way to test it, with some observations.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5060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6405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1382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This</a:t>
            </a:r>
            <a:r>
              <a:rPr lang="en-US" baseline="0" dirty="0" smtClean="0"/>
              <a:t> method in respect to the other one has a worse correction for speckles, but less self-subtraction.</a:t>
            </a:r>
          </a:p>
          <a:p>
            <a:r>
              <a:rPr lang="en-US" baseline="0" dirty="0" smtClean="0"/>
              <a:t> This can be better for studying the extended sources, whereas the first method have to be used for point like sources.</a:t>
            </a:r>
          </a:p>
          <a:p>
            <a:endParaRPr lang="en-US" baseline="0" dirty="0" smtClean="0"/>
          </a:p>
          <a:p>
            <a:r>
              <a:rPr lang="en-US" baseline="0" dirty="0" smtClean="0"/>
              <a:t>What are the advantages of this method in respect to ADI (rotation of the field of view to correct for speckle noise)? </a:t>
            </a:r>
          </a:p>
          <a:p>
            <a:pPr marL="228600" indent="-228600">
              <a:buAutoNum type="alphaUcParenR"/>
            </a:pPr>
            <a:r>
              <a:rPr lang="en-US" baseline="0" dirty="0" smtClean="0"/>
              <a:t>In our method all wavelengths are taken </a:t>
            </a:r>
            <a:r>
              <a:rPr lang="en-US" baseline="0" dirty="0" err="1" smtClean="0"/>
              <a:t>simultaneusly</a:t>
            </a:r>
            <a:r>
              <a:rPr lang="en-US" baseline="0" dirty="0" smtClean="0"/>
              <a:t>. ADI is not </a:t>
            </a:r>
            <a:r>
              <a:rPr lang="en-US" baseline="0" dirty="0" err="1" smtClean="0"/>
              <a:t>simultaneus</a:t>
            </a:r>
            <a:r>
              <a:rPr lang="en-US" baseline="0" dirty="0" smtClean="0"/>
              <a:t>. There are issues in having the same sensitivity of speckles which can change from one obs. to the other one. We have a more stable psf. </a:t>
            </a:r>
          </a:p>
          <a:p>
            <a:r>
              <a:rPr lang="en-US" baseline="0" dirty="0" smtClean="0"/>
              <a:t>B) Our field is not rotating. This method is also applicable to stars which cannot rotate. That’s for every stars. </a:t>
            </a:r>
          </a:p>
          <a:p>
            <a:r>
              <a:rPr lang="en-US" baseline="0" dirty="0" smtClean="0"/>
              <a:t>C) Different self-subtraction. Radial self-subtraction. In ADI you subtract any symmetric pattern. </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749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37619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28434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09495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14134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61764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a:t>
            </a:r>
            <a:r>
              <a:rPr lang="en-US" baseline="0" dirty="0" smtClean="0"/>
              <a:t> will now summarize briefly what I did. First of all I used the ESO - SPHERE pipeline to get these images. Secondly I measured the center of the star using this CENTRE, OBJECT images. Adaptive optics system is creating </a:t>
            </a:r>
            <a:r>
              <a:rPr lang="en-US" sz="1200" b="0" i="0" u="none" strike="noStrike" kern="1200" baseline="0" dirty="0" smtClean="0">
                <a:solidFill>
                  <a:schemeClr val="tx1"/>
                </a:solidFill>
                <a:latin typeface="+mn-lt"/>
                <a:ea typeface="+mn-ea"/>
                <a:cs typeface="+mn-cs"/>
              </a:rPr>
              <a:t>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 behind the coronagraph</a:t>
            </a:r>
            <a:r>
              <a:rPr lang="en-US" baseline="0" dirty="0" smtClean="0"/>
              <a:t>. Almost all the feature you can see in these 2 images are artifacts called speckles, which are created by the atmospheric or instrumental wave-front corrugation left uncorrected by the AO system. One of the main goals is to go from the adaptive optics images coming from SPHERE to the high contrast images where the speckles are removed.</a:t>
            </a:r>
          </a:p>
          <a:p>
            <a:endParaRPr lang="en-US" baseline="0" dirty="0" smtClean="0"/>
          </a:p>
          <a:p>
            <a:r>
              <a:rPr lang="en-US" baseline="0" dirty="0" smtClean="0"/>
              <a:t>We develop a method using this simple criterion. The speckles are moving with the wavelength, whereas the real sources or disk components are not moving. Basically I then used this information to get high contrasted images in 4 different ways. The first method consists </a:t>
            </a:r>
            <a:r>
              <a:rPr lang="is-IS" baseline="0" dirty="0" smtClean="0"/>
              <a:t>…</a:t>
            </a:r>
            <a:endParaRPr lang="en-US" baseline="0" dirty="0" smtClean="0"/>
          </a:p>
          <a:p>
            <a:r>
              <a:rPr lang="en-US" baseline="0" dirty="0" smtClean="0"/>
              <a:t>Here the images we get afterwards.</a:t>
            </a:r>
          </a:p>
          <a:p>
            <a:r>
              <a:rPr lang="nl-NL" sz="1200" b="0" i="0" u="none" strike="noStrike" kern="1200" baseline="0" dirty="0" smtClean="0">
                <a:solidFill>
                  <a:schemeClr val="tx1"/>
                </a:solidFill>
                <a:latin typeface="+mn-lt"/>
                <a:ea typeface="+mn-ea"/>
                <a:cs typeface="+mn-cs"/>
              </a:rPr>
              <a:t>(7.4 </a:t>
            </a:r>
            <a:r>
              <a:rPr lang="nl-NL" sz="1200" b="0" i="0" u="none" strike="noStrike" kern="1200" baseline="0" dirty="0" err="1" smtClean="0">
                <a:solidFill>
                  <a:schemeClr val="tx1"/>
                </a:solidFill>
                <a:latin typeface="+mn-lt"/>
                <a:ea typeface="+mn-ea"/>
                <a:cs typeface="+mn-cs"/>
              </a:rPr>
              <a:t>mas</a:t>
            </a:r>
            <a:r>
              <a:rPr lang="nl-NL" sz="1200" b="0" i="0" u="none" strike="noStrike" kern="1200" baseline="0" dirty="0" smtClean="0">
                <a:solidFill>
                  <a:schemeClr val="tx1"/>
                </a:solidFill>
                <a:latin typeface="+mn-lt"/>
                <a:ea typeface="+mn-ea"/>
                <a:cs typeface="+mn-cs"/>
              </a:rPr>
              <a:t>)^2 / </a:t>
            </a:r>
            <a:r>
              <a:rPr lang="nl-NL" sz="1200" b="0" i="0" u="none" strike="noStrike" kern="1200" baseline="0" dirty="0" err="1" smtClean="0">
                <a:solidFill>
                  <a:schemeClr val="tx1"/>
                </a:solidFill>
                <a:latin typeface="+mn-lt"/>
                <a:ea typeface="+mn-ea"/>
                <a:cs typeface="+mn-cs"/>
              </a:rPr>
              <a:t>spaxel</a:t>
            </a:r>
            <a:r>
              <a:rPr lang="nl-NL" sz="1200" b="0" i="0" u="none" strike="noStrike" kern="1200" baseline="0" dirty="0" smtClean="0">
                <a:solidFill>
                  <a:schemeClr val="tx1"/>
                </a:solidFill>
                <a:latin typeface="+mn-lt"/>
                <a:ea typeface="+mn-ea"/>
                <a:cs typeface="+mn-cs"/>
              </a:rPr>
              <a: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second calibration (Star Center - C) applies a waffle pattern on the deformable mirror to produce echoes of the PSF hidden behind the </a:t>
            </a:r>
            <a:r>
              <a:rPr lang="en-US" sz="1200" b="0" i="0" u="none" strike="noStrike" kern="1200" baseline="0" dirty="0" err="1" smtClean="0">
                <a:solidFill>
                  <a:schemeClr val="tx1"/>
                </a:solidFill>
                <a:latin typeface="+mn-lt"/>
                <a:ea typeface="+mn-ea"/>
                <a:cs typeface="+mn-cs"/>
              </a:rPr>
              <a:t>coronagraphic</a:t>
            </a:r>
            <a:r>
              <a:rPr lang="en-US" sz="1200" b="0" i="0" u="none" strike="noStrike" kern="1200" baseline="0" dirty="0" smtClean="0">
                <a:solidFill>
                  <a:schemeClr val="tx1"/>
                </a:solidFill>
                <a:latin typeface="+mn-lt"/>
                <a:ea typeface="+mn-ea"/>
                <a:cs typeface="+mn-cs"/>
              </a:rPr>
              <a:t> mask at very specific locations. The goal of (Star Center - C) is to accurately measure the position of the star</a:t>
            </a:r>
          </a:p>
          <a:p>
            <a:r>
              <a:rPr lang="en-US" sz="1200" b="0" i="0" u="none" strike="noStrike" kern="1200" baseline="0" dirty="0" smtClean="0">
                <a:solidFill>
                  <a:schemeClr val="tx1"/>
                </a:solidFill>
                <a:latin typeface="+mn-lt"/>
                <a:ea typeface="+mn-ea"/>
                <a:cs typeface="+mn-cs"/>
              </a:rPr>
              <a:t>behind the coronagraph, which is critical for </a:t>
            </a:r>
            <a:r>
              <a:rPr lang="en-US" sz="1200" b="0" i="0" u="none" strike="noStrike" kern="1200" baseline="0" dirty="0" err="1" smtClean="0">
                <a:solidFill>
                  <a:schemeClr val="tx1"/>
                </a:solidFill>
                <a:latin typeface="+mn-lt"/>
                <a:ea typeface="+mn-ea"/>
                <a:cs typeface="+mn-cs"/>
              </a:rPr>
              <a:t>astrometric</a:t>
            </a:r>
            <a:r>
              <a:rPr lang="en-US" sz="1200" b="0" i="0" u="none" strike="noStrike" kern="1200" baseline="0" dirty="0" smtClean="0">
                <a:solidFill>
                  <a:schemeClr val="tx1"/>
                </a:solidFill>
                <a:latin typeface="+mn-lt"/>
                <a:ea typeface="+mn-ea"/>
                <a:cs typeface="+mn-cs"/>
              </a:rPr>
              <a:t> measurements of off-axis sources.</a:t>
            </a:r>
            <a:endParaRPr lang="nl-NL" sz="1200" b="0" i="0" u="none" strike="noStrike" kern="1200" baseline="0" dirty="0" smtClean="0">
              <a:solidFill>
                <a:schemeClr val="tx1"/>
              </a:solidFill>
              <a:latin typeface="+mn-lt"/>
              <a:ea typeface="+mn-ea"/>
              <a:cs typeface="+mn-cs"/>
            </a:endParaRPr>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29</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7731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In</a:t>
            </a:r>
            <a:r>
              <a:rPr lang="en-US" baseline="0" dirty="0" smtClean="0"/>
              <a:t> t</a:t>
            </a:r>
            <a:r>
              <a:rPr lang="en-US" dirty="0" smtClean="0"/>
              <a:t>he first project, I have been</a:t>
            </a:r>
            <a:r>
              <a:rPr lang="en-US" baseline="0" dirty="0" smtClean="0"/>
              <a:t> working on one specific target. It is called CQ tau, it is young, nearby </a:t>
            </a:r>
            <a:r>
              <a:rPr lang="en-US" baseline="0" dirty="0" err="1" smtClean="0"/>
              <a:t>ecc</a:t>
            </a:r>
            <a:r>
              <a:rPr lang="en-US" baseline="0" dirty="0" smtClean="0"/>
              <a:t>. The peculiarities of this system is that it has a cavity in gas and dust and there are evidences of a massive planet candidate just outside the gap, thanks to the </a:t>
            </a:r>
            <a:r>
              <a:rPr lang="en-US" dirty="0" smtClean="0">
                <a:solidFill>
                  <a:schemeClr val="bg1"/>
                </a:solidFill>
                <a:latin typeface=""/>
              </a:rPr>
              <a:t>excellent LBTI/L-band (?) dataset.</a:t>
            </a:r>
          </a:p>
          <a:p>
            <a:r>
              <a:rPr lang="en-US" dirty="0" smtClean="0">
                <a:solidFill>
                  <a:schemeClr val="bg1"/>
                </a:solidFill>
                <a:latin typeface=""/>
              </a:rPr>
              <a:t>Knowing</a:t>
            </a:r>
            <a:r>
              <a:rPr lang="en-US" baseline="0" dirty="0" smtClean="0">
                <a:solidFill>
                  <a:schemeClr val="bg1"/>
                </a:solidFill>
                <a:latin typeface=""/>
              </a:rPr>
              <a:t> this some questions can immediately coming up: what are the profiles in dust and gas? And if this planet can be responsible for creating such a gap.</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678598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30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924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In</a:t>
            </a:r>
            <a:r>
              <a:rPr lang="en-US" baseline="0" dirty="0" smtClean="0"/>
              <a:t> t</a:t>
            </a:r>
            <a:r>
              <a:rPr lang="en-US" dirty="0" smtClean="0"/>
              <a:t>he first project, I have been</a:t>
            </a:r>
            <a:r>
              <a:rPr lang="en-US" baseline="0" dirty="0" smtClean="0"/>
              <a:t> working on one specific target. It is called CQ tau, it is young, nearby </a:t>
            </a:r>
            <a:r>
              <a:rPr lang="en-US" baseline="0" dirty="0" err="1" smtClean="0"/>
              <a:t>ecc</a:t>
            </a:r>
            <a:r>
              <a:rPr lang="en-US" baseline="0" dirty="0" smtClean="0"/>
              <a:t>. The peculiarities of this system is that it has a cavity in gas and dust and there are evidences of a massive planet candidate just outside the gap, thanks to the </a:t>
            </a:r>
            <a:r>
              <a:rPr lang="en-US" dirty="0" smtClean="0">
                <a:solidFill>
                  <a:schemeClr val="bg1"/>
                </a:solidFill>
                <a:latin typeface=""/>
              </a:rPr>
              <a:t>excellent LBTI/L-band (?) dataset.</a:t>
            </a:r>
          </a:p>
          <a:p>
            <a:r>
              <a:rPr lang="en-US" dirty="0" smtClean="0">
                <a:solidFill>
                  <a:schemeClr val="bg1"/>
                </a:solidFill>
                <a:latin typeface=""/>
              </a:rPr>
              <a:t>Knowing</a:t>
            </a:r>
            <a:r>
              <a:rPr lang="en-US" baseline="0" dirty="0" smtClean="0">
                <a:solidFill>
                  <a:schemeClr val="bg1"/>
                </a:solidFill>
                <a:latin typeface=""/>
              </a:rPr>
              <a:t> this some questions can immediately coming up: what are the profiles in dust and gas? And if this planet can be responsible for creating such a gap.</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3527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We have been</a:t>
            </a:r>
            <a:r>
              <a:rPr lang="en-US" baseline="0" dirty="0" smtClean="0"/>
              <a:t> studied the dust and gas distribution of data taken with ALMA and we used a physical-chemical model called DALI to model such a disc. We used this equation to model the radial and vertical profiles. Each parameter was varied in order to find the best representative model. </a:t>
            </a:r>
            <a:endParaRPr lang="en-US" dirty="0" smtClean="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171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Our data include the continuum produced mainly</a:t>
            </a:r>
            <a:r>
              <a:rPr lang="en-US" baseline="0" dirty="0" smtClean="0"/>
              <a:t> by large grains of dust and line emission maps of CO </a:t>
            </a:r>
            <a:r>
              <a:rPr lang="en-US" baseline="0" dirty="0" err="1" smtClean="0"/>
              <a:t>isotopologues</a:t>
            </a:r>
            <a:r>
              <a:rPr lang="en-US" baseline="0" dirty="0" smtClean="0"/>
              <a:t>. The model found have to describe simultaneously all of these profiles. First of all we concentrate in finding the best representative model for the Spectral Energy Distribution which probes the behavior of the disc vertical distribution mainly considering small grains. Whereas the dust continuum at 1.3 micron, probes the distribution of large grains on the radial distribution of the disc. Once we were happy with these profiles, we concentrate on the CO lines.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5658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H2 is the more abundant gas,</a:t>
            </a:r>
            <a:r>
              <a:rPr lang="en-US" baseline="0" dirty="0" smtClean="0"/>
              <a:t> but it is really hard to detect. Whereas the second more abundant one is the CO with his </a:t>
            </a:r>
            <a:r>
              <a:rPr lang="en-US" baseline="0" dirty="0" err="1" smtClean="0"/>
              <a:t>isotopologues</a:t>
            </a:r>
            <a:r>
              <a:rPr lang="en-US" baseline="0" dirty="0" smtClean="0"/>
              <a:t>, which is possible to see thanks to the capabilities of ALMA. 12CO is important to probe the temperature of the disc, but not the total amount of the gas content. It is indeed, optically thick. C18O is instead optically thin and can probe down to the bulk of the disc. We used this one in order to find the Sigma gas, amount of gas inside the disc. 13CO is partially optically thin and thick so is the one more difficult to deal with. The different lines are the same model, with a different dimension or depletion of the cavity. There is indeed a </a:t>
            </a:r>
            <a:r>
              <a:rPr lang="en-US" baseline="0" dirty="0" err="1" smtClean="0"/>
              <a:t>degenerancy</a:t>
            </a:r>
            <a:r>
              <a:rPr lang="en-US" baseline="0" dirty="0" smtClean="0"/>
              <a:t> of these parameters.</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4968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the results. We found a sharp ring of dust and a broader extent of gas. The cavity of gas and dust are different, the dust has a bigger cavity than the gas. We have just started </a:t>
            </a:r>
            <a:r>
              <a:rPr lang="en-US" dirty="0" smtClean="0">
                <a:solidFill>
                  <a:srgbClr val="58B2A6"/>
                </a:solidFill>
                <a:latin typeface=""/>
              </a:rPr>
              <a:t>hydrodynamic simulations</a:t>
            </a:r>
            <a:r>
              <a:rPr lang="en-US" dirty="0" smtClean="0">
                <a:solidFill>
                  <a:schemeClr val="bg1"/>
                </a:solidFill>
                <a:latin typeface=""/>
              </a:rPr>
              <a:t> to address if the disk structure could be influenced by the planetary candidate.</a:t>
            </a:r>
            <a:endParaRPr lang="en-US" dirty="0" smtClean="0">
              <a:solidFill>
                <a:schemeClr val="bg1"/>
              </a:solidFill>
            </a:endParaRPr>
          </a:p>
          <a:p>
            <a:r>
              <a:rPr lang="en-US" dirty="0" smtClean="0"/>
              <a:t>Here the profiles found. Black is the gas, with has the same profile of small dust with</a:t>
            </a:r>
            <a:r>
              <a:rPr lang="en-US" baseline="0" dirty="0" smtClean="0"/>
              <a:t> a depletion of a factor Delta small. And the large grains in red. </a:t>
            </a:r>
            <a:endParaRPr lang="en-US" dirty="0"/>
          </a:p>
        </p:txBody>
      </p:sp>
      <p:sp>
        <p:nvSpPr>
          <p:cNvPr id="4" name="Date Placeholder 3"/>
          <p:cNvSpPr>
            <a:spLocks noGrp="1"/>
          </p:cNvSpPr>
          <p:nvPr>
            <p:ph type="dt" idx="10"/>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idx="12"/>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err="1" smtClean="0">
                <a:solidFill>
                  <a:schemeClr val="tx1"/>
                </a:solidFill>
                <a:latin typeface="+mn-lt"/>
                <a:ea typeface="+mn-ea"/>
                <a:cs typeface="+mn-cs"/>
              </a:rPr>
              <a:t>We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want</a:t>
            </a:r>
            <a:r>
              <a:rPr lang="nb-NO" sz="1200" b="0" i="0" u="none" strike="noStrike" kern="1200" baseline="0" dirty="0" smtClean="0">
                <a:solidFill>
                  <a:schemeClr val="tx1"/>
                </a:solidFill>
                <a:latin typeface="+mn-lt"/>
                <a:ea typeface="+mn-ea"/>
                <a:cs typeface="+mn-cs"/>
              </a:rPr>
              <a:t> to understand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geometry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such</a:t>
            </a:r>
            <a:r>
              <a:rPr lang="nb-NO" sz="1200" b="0" i="0" u="none" strike="noStrike" kern="1200" baseline="0" dirty="0" smtClean="0">
                <a:solidFill>
                  <a:schemeClr val="tx1"/>
                </a:solidFill>
                <a:latin typeface="+mn-lt"/>
                <a:ea typeface="+mn-ea"/>
                <a:cs typeface="+mn-cs"/>
              </a:rPr>
              <a:t> disks and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difference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between</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and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a:t>
            </a:r>
            <a:r>
              <a:rPr lang="nb-NO" sz="1200" b="0" i="0" u="none" strike="noStrike" kern="1200" baseline="0" dirty="0" err="1" smtClean="0">
                <a:solidFill>
                  <a:schemeClr val="tx1"/>
                </a:solidFill>
                <a:latin typeface="+mn-lt"/>
                <a:ea typeface="+mn-ea"/>
                <a:cs typeface="+mn-cs"/>
              </a:rPr>
              <a:t>sources</a:t>
            </a:r>
            <a:r>
              <a:rPr lang="nb-NO" sz="1200" b="0" i="0" u="none" strike="noStrike" kern="1200" baseline="0" dirty="0" smtClean="0">
                <a:solidFill>
                  <a:schemeClr val="tx1"/>
                </a:solidFill>
                <a:latin typeface="+mn-lt"/>
                <a:ea typeface="+mn-ea"/>
                <a:cs typeface="+mn-cs"/>
              </a:rPr>
              <a:t>. For </a:t>
            </a:r>
            <a:r>
              <a:rPr lang="nb-NO" sz="1200" b="0" i="0" u="none" strike="noStrike" kern="1200" baseline="0" dirty="0" err="1" smtClean="0">
                <a:solidFill>
                  <a:schemeClr val="tx1"/>
                </a:solidFill>
                <a:latin typeface="+mn-lt"/>
                <a:ea typeface="+mn-ea"/>
                <a:cs typeface="+mn-cs"/>
              </a:rPr>
              <a:t>what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know</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has a </a:t>
            </a:r>
            <a:r>
              <a:rPr lang="nb-NO" sz="1200" b="0" i="0" u="none" strike="noStrike" kern="1200" baseline="0" dirty="0" err="1" smtClean="0">
                <a:solidFill>
                  <a:schemeClr val="tx1"/>
                </a:solidFill>
                <a:latin typeface="+mn-lt"/>
                <a:ea typeface="+mn-ea"/>
                <a:cs typeface="+mn-cs"/>
              </a:rPr>
              <a:t>strong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 from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near</a:t>
            </a:r>
            <a:r>
              <a:rPr lang="nb-NO" sz="1200" b="0" i="0" u="none" strike="noStrike" kern="1200" baseline="0" dirty="0" smtClean="0">
                <a:solidFill>
                  <a:schemeClr val="tx1"/>
                </a:solidFill>
                <a:latin typeface="+mn-lt"/>
                <a:ea typeface="+mn-ea"/>
                <a:cs typeface="+mn-cs"/>
              </a:rPr>
              <a:t> to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far IR, </a:t>
            </a:r>
            <a:r>
              <a:rPr lang="nb-NO" sz="1200" b="0" i="0" u="none" strike="noStrike" kern="1200" baseline="0" dirty="0" err="1" smtClean="0">
                <a:solidFill>
                  <a:schemeClr val="tx1"/>
                </a:solidFill>
                <a:latin typeface="+mn-lt"/>
                <a:ea typeface="+mn-ea"/>
                <a:cs typeface="+mn-cs"/>
              </a:rPr>
              <a:t>whereas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has still a </a:t>
            </a:r>
            <a:r>
              <a:rPr lang="nb-NO" sz="1200" b="0" i="0" u="none" strike="noStrike" kern="1200" baseline="0" dirty="0" err="1" smtClean="0">
                <a:solidFill>
                  <a:schemeClr val="tx1"/>
                </a:solidFill>
                <a:latin typeface="+mn-lt"/>
                <a:ea typeface="+mn-ea"/>
                <a:cs typeface="+mn-cs"/>
              </a:rPr>
              <a:t>strong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near</a:t>
            </a:r>
            <a:r>
              <a:rPr lang="nb-NO" sz="1200" b="0" i="0" u="none" strike="noStrike" kern="1200" baseline="0" dirty="0" smtClean="0">
                <a:solidFill>
                  <a:schemeClr val="tx1"/>
                </a:solidFill>
                <a:latin typeface="+mn-lt"/>
                <a:ea typeface="+mn-ea"/>
                <a:cs typeface="+mn-cs"/>
              </a:rPr>
              <a:t> IR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but</a:t>
            </a:r>
            <a:r>
              <a:rPr lang="nb-NO" sz="1200" b="0" i="0" u="none" strike="noStrike" kern="1200" baseline="0" dirty="0" smtClean="0">
                <a:solidFill>
                  <a:schemeClr val="tx1"/>
                </a:solidFill>
                <a:latin typeface="+mn-lt"/>
                <a:ea typeface="+mn-ea"/>
                <a:cs typeface="+mn-cs"/>
              </a:rPr>
              <a:t> a </a:t>
            </a:r>
            <a:r>
              <a:rPr lang="nb-NO" sz="1200" b="0" i="0" u="none" strike="noStrike" kern="1200" baseline="0" dirty="0" err="1" smtClean="0">
                <a:solidFill>
                  <a:schemeClr val="tx1"/>
                </a:solidFill>
                <a:latin typeface="+mn-lt"/>
                <a:ea typeface="+mn-ea"/>
                <a:cs typeface="+mn-cs"/>
              </a:rPr>
              <a:t>much</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weaker</a:t>
            </a:r>
            <a:r>
              <a:rPr lang="nb-NO" sz="1200" b="0" i="0" u="none" strike="noStrike" kern="1200" baseline="0" dirty="0" smtClean="0">
                <a:solidFill>
                  <a:schemeClr val="tx1"/>
                </a:solidFill>
                <a:latin typeface="+mn-lt"/>
                <a:ea typeface="+mn-ea"/>
                <a:cs typeface="+mn-cs"/>
              </a:rPr>
              <a:t> far-IR </a:t>
            </a:r>
            <a:r>
              <a:rPr lang="nb-NO" sz="1200" b="0" i="0" u="none" strike="noStrike" kern="1200" baseline="0" dirty="0" err="1" smtClean="0">
                <a:solidFill>
                  <a:schemeClr val="tx1"/>
                </a:solidFill>
                <a:latin typeface="+mn-lt"/>
                <a:ea typeface="+mn-ea"/>
                <a:cs typeface="+mn-cs"/>
              </a:rPr>
              <a:t>excess</a:t>
            </a:r>
            <a:r>
              <a:rPr lang="nb-NO" sz="1200" b="0" i="0" u="none" strike="noStrike" kern="1200" baseline="0" dirty="0" smtClean="0">
                <a:solidFill>
                  <a:schemeClr val="tx1"/>
                </a:solidFill>
                <a:latin typeface="+mn-lt"/>
                <a:ea typeface="+mn-ea"/>
                <a:cs typeface="+mn-cs"/>
              </a:rPr>
              <a:t>.</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err="1" smtClean="0">
                <a:solidFill>
                  <a:schemeClr val="tx1"/>
                </a:solidFill>
                <a:latin typeface="+mn-lt"/>
                <a:ea typeface="+mn-ea"/>
                <a:cs typeface="+mn-cs"/>
              </a:rPr>
              <a:t>There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were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some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models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coming</a:t>
            </a:r>
            <a:r>
              <a:rPr lang="nb-NO" sz="1200" b="0" i="0" u="none" strike="noStrike" kern="1200" baseline="0" dirty="0" smtClean="0">
                <a:solidFill>
                  <a:schemeClr val="tx1"/>
                </a:solidFill>
                <a:latin typeface="+mn-lt"/>
                <a:ea typeface="+mn-ea"/>
                <a:cs typeface="+mn-cs"/>
              </a:rPr>
              <a:t> up: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one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Meeus</a:t>
            </a:r>
            <a:r>
              <a:rPr lang="nb-NO" sz="1200" b="0" i="0" u="none" strike="noStrike" kern="1200" baseline="0" dirty="0" smtClean="0">
                <a:solidFill>
                  <a:schemeClr val="tx1"/>
                </a:solidFill>
                <a:latin typeface="+mn-lt"/>
                <a:ea typeface="+mn-ea"/>
                <a:cs typeface="+mn-cs"/>
              </a:rPr>
              <a:t> 2001 </a:t>
            </a:r>
            <a:r>
              <a:rPr lang="nb-NO" sz="1200" b="0" i="0" u="none" strike="noStrike" kern="1200" baseline="0" dirty="0" err="1" smtClean="0">
                <a:solidFill>
                  <a:schemeClr val="tx1"/>
                </a:solidFill>
                <a:latin typeface="+mn-lt"/>
                <a:ea typeface="+mn-ea"/>
                <a:cs typeface="+mn-cs"/>
              </a:rPr>
              <a:t>which</a:t>
            </a:r>
            <a:r>
              <a:rPr lang="nb-NO" sz="1200" b="0" i="0" u="none" strike="noStrike" kern="1200" baseline="0" dirty="0" smtClean="0">
                <a:solidFill>
                  <a:schemeClr val="tx1"/>
                </a:solidFill>
                <a:latin typeface="+mn-lt"/>
                <a:ea typeface="+mn-ea"/>
                <a:cs typeface="+mn-cs"/>
              </a:rPr>
              <a:t> is </a:t>
            </a:r>
            <a:r>
              <a:rPr lang="nb-NO" sz="1200" b="0" i="0" u="none" strike="noStrike" kern="1200" baseline="0" dirty="0" err="1" smtClean="0">
                <a:solidFill>
                  <a:schemeClr val="tx1"/>
                </a:solidFill>
                <a:latin typeface="+mn-lt"/>
                <a:ea typeface="+mn-ea"/>
                <a:cs typeface="+mn-cs"/>
              </a:rPr>
              <a:t>describing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II </a:t>
            </a:r>
            <a:r>
              <a:rPr lang="nb-NO" sz="1200" b="0" i="0" u="none" strike="noStrike" kern="1200" baseline="0" dirty="0" err="1" smtClean="0">
                <a:solidFill>
                  <a:schemeClr val="tx1"/>
                </a:solidFill>
                <a:latin typeface="+mn-lt"/>
                <a:ea typeface="+mn-ea"/>
                <a:cs typeface="+mn-cs"/>
              </a:rPr>
              <a:t>sources</a:t>
            </a:r>
            <a:r>
              <a:rPr lang="nb-NO" sz="1200" b="0" i="0" u="none" strike="noStrike" kern="1200" baseline="0" dirty="0" smtClean="0">
                <a:solidFill>
                  <a:schemeClr val="tx1"/>
                </a:solidFill>
                <a:latin typeface="+mn-lt"/>
                <a:ea typeface="+mn-ea"/>
                <a:cs typeface="+mn-cs"/>
              </a:rPr>
              <a:t> as in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upper</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left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figure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inner</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disk is </a:t>
            </a:r>
            <a:r>
              <a:rPr lang="nb-NO" sz="1200" b="0" i="0" u="none" strike="noStrike" kern="1200" baseline="0" dirty="0" err="1" smtClean="0">
                <a:solidFill>
                  <a:schemeClr val="tx1"/>
                </a:solidFill>
                <a:latin typeface="+mn-lt"/>
                <a:ea typeface="+mn-ea"/>
                <a:cs typeface="+mn-cs"/>
              </a:rPr>
              <a:t>optically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thin</a:t>
            </a:r>
            <a:r>
              <a:rPr lang="nb-NO" sz="1200" b="0" i="0" u="none" strike="noStrike" kern="1200" baseline="0" dirty="0" smtClean="0">
                <a:solidFill>
                  <a:schemeClr val="tx1"/>
                </a:solidFill>
                <a:latin typeface="+mn-lt"/>
                <a:ea typeface="+mn-ea"/>
                <a:cs typeface="+mn-cs"/>
              </a:rPr>
              <a:t> and </a:t>
            </a:r>
            <a:r>
              <a:rPr lang="nb-NO" sz="1200" b="0" i="0" u="none" strike="noStrike" kern="1200" baseline="0" dirty="0" err="1" smtClean="0">
                <a:solidFill>
                  <a:schemeClr val="tx1"/>
                </a:solidFill>
                <a:latin typeface="+mn-lt"/>
                <a:ea typeface="+mn-ea"/>
                <a:cs typeface="+mn-cs"/>
              </a:rPr>
              <a:t>allow</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radiation</a:t>
            </a:r>
            <a:r>
              <a:rPr lang="nb-NO" sz="1200" b="0" i="0" u="none" strike="noStrike" kern="1200" baseline="0" dirty="0" smtClean="0">
                <a:solidFill>
                  <a:schemeClr val="tx1"/>
                </a:solidFill>
                <a:latin typeface="+mn-lt"/>
                <a:ea typeface="+mn-ea"/>
                <a:cs typeface="+mn-cs"/>
              </a:rPr>
              <a:t> to heat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external</a:t>
            </a:r>
            <a:r>
              <a:rPr lang="nb-NO" sz="1200" b="0" i="0" u="none" strike="noStrike" kern="1200" baseline="0" dirty="0" smtClean="0">
                <a:solidFill>
                  <a:schemeClr val="tx1"/>
                </a:solidFill>
                <a:latin typeface="+mn-lt"/>
                <a:ea typeface="+mn-ea"/>
                <a:cs typeface="+mn-cs"/>
              </a:rPr>
              <a:t> part </a:t>
            </a:r>
            <a:r>
              <a:rPr lang="nb-NO" sz="1200" b="0" i="0" u="none" strike="noStrike" kern="1200" baseline="0" dirty="0" err="1" smtClean="0">
                <a:solidFill>
                  <a:schemeClr val="tx1"/>
                </a:solidFill>
                <a:latin typeface="+mn-lt"/>
                <a:ea typeface="+mn-ea"/>
                <a:cs typeface="+mn-cs"/>
              </a:rPr>
              <a:t>of</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leading</a:t>
            </a:r>
            <a:r>
              <a:rPr lang="nb-NO" sz="1200" b="0" i="0" u="none" strike="noStrike" kern="1200" baseline="0" dirty="0" smtClean="0">
                <a:solidFill>
                  <a:schemeClr val="tx1"/>
                </a:solidFill>
                <a:latin typeface="+mn-lt"/>
                <a:ea typeface="+mn-ea"/>
                <a:cs typeface="+mn-cs"/>
              </a:rPr>
              <a:t> a </a:t>
            </a:r>
            <a:r>
              <a:rPr lang="nb-NO" sz="1200" b="0" i="0" u="none" strike="noStrike" kern="1200" baseline="0" dirty="0" err="1" smtClean="0">
                <a:solidFill>
                  <a:schemeClr val="tx1"/>
                </a:solidFill>
                <a:latin typeface="+mn-lt"/>
                <a:ea typeface="+mn-ea"/>
                <a:cs typeface="+mn-cs"/>
              </a:rPr>
              <a:t>flared</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whereas</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group</a:t>
            </a:r>
            <a:r>
              <a:rPr lang="nb-NO" sz="1200" b="0" i="0" u="none" strike="noStrike" kern="1200" baseline="0" dirty="0" smtClean="0">
                <a:solidFill>
                  <a:schemeClr val="tx1"/>
                </a:solidFill>
                <a:latin typeface="+mn-lt"/>
                <a:ea typeface="+mn-ea"/>
                <a:cs typeface="+mn-cs"/>
              </a:rPr>
              <a:t> I have an </a:t>
            </a:r>
            <a:r>
              <a:rPr lang="nb-NO" sz="1200" b="0" i="0" u="none" strike="noStrike" kern="1200" baseline="0" dirty="0" err="1" smtClean="0">
                <a:solidFill>
                  <a:schemeClr val="tx1"/>
                </a:solidFill>
                <a:latin typeface="+mn-lt"/>
                <a:ea typeface="+mn-ea"/>
                <a:cs typeface="+mn-cs"/>
              </a:rPr>
              <a:t>optically</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thick</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inner</a:t>
            </a:r>
            <a:r>
              <a:rPr lang="nb-NO" sz="1200" b="0" i="0" u="none" strike="noStrike" kern="1200" baseline="0" dirty="0" smtClean="0">
                <a:solidFill>
                  <a:schemeClr val="tx1"/>
                </a:solidFill>
                <a:latin typeface="+mn-lt"/>
                <a:ea typeface="+mn-ea"/>
                <a:cs typeface="+mn-cs"/>
              </a:rPr>
              <a:t> disk </a:t>
            </a:r>
            <a:r>
              <a:rPr lang="nb-NO" sz="1200" b="0" i="0" u="none" strike="noStrike" kern="1200" baseline="0" dirty="0" err="1" smtClean="0">
                <a:solidFill>
                  <a:schemeClr val="tx1"/>
                </a:solidFill>
                <a:latin typeface="+mn-lt"/>
                <a:ea typeface="+mn-ea"/>
                <a:cs typeface="+mn-cs"/>
              </a:rPr>
              <a:t>which</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prevent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the</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outer</a:t>
            </a:r>
            <a:r>
              <a:rPr lang="nb-NO" sz="1200" b="0" i="0" u="none" strike="noStrike" kern="1200" baseline="0" dirty="0" smtClean="0">
                <a:solidFill>
                  <a:schemeClr val="tx1"/>
                </a:solidFill>
                <a:latin typeface="+mn-lt"/>
                <a:ea typeface="+mn-ea"/>
                <a:cs typeface="+mn-cs"/>
              </a:rPr>
              <a:t> part from </a:t>
            </a:r>
            <a:r>
              <a:rPr lang="nb-NO" sz="1200" b="0" i="0" u="none" strike="noStrike" kern="1200" baseline="0" dirty="0" err="1" smtClean="0">
                <a:solidFill>
                  <a:schemeClr val="tx1"/>
                </a:solidFill>
                <a:latin typeface="+mn-lt"/>
                <a:ea typeface="+mn-ea"/>
                <a:cs typeface="+mn-cs"/>
              </a:rPr>
              <a:t>flaring</a:t>
            </a:r>
            <a:r>
              <a:rPr lang="nb-NO" sz="1200" b="0" i="0" u="none" strike="noStrike" kern="1200" baseline="0" dirty="0" smtClean="0">
                <a:solidFill>
                  <a:schemeClr val="tx1"/>
                </a:solidFill>
                <a:latin typeface="+mn-lt"/>
                <a:ea typeface="+mn-ea"/>
                <a:cs typeface="+mn-cs"/>
              </a:rPr>
              <a:t>.</a:t>
            </a:r>
          </a:p>
          <a:p>
            <a:endParaRPr lang="nb-NO"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
              </a:rPr>
              <a:t>Based on a study of </a:t>
            </a:r>
            <a:r>
              <a:rPr lang="en-US" sz="1200" b="0" i="0" u="none" strike="noStrike" kern="1200" baseline="0" dirty="0" smtClean="0">
                <a:solidFill>
                  <a:schemeClr val="tx1"/>
                </a:solidFill>
                <a:latin typeface="+mn-lt"/>
                <a:ea typeface="+mn-ea"/>
                <a:cs typeface="+mn-cs"/>
              </a:rPr>
              <a:t>silicate emission features</a:t>
            </a:r>
            <a:r>
              <a:rPr lang="en-US" dirty="0" smtClean="0">
                <a:solidFill>
                  <a:schemeClr val="bg1"/>
                </a:solidFill>
                <a:latin typeface=""/>
              </a:rPr>
              <a:t>, </a:t>
            </a:r>
            <a:r>
              <a:rPr lang="en-US" dirty="0" err="1" smtClean="0">
                <a:solidFill>
                  <a:schemeClr val="bg1"/>
                </a:solidFill>
                <a:latin typeface=""/>
              </a:rPr>
              <a:t>Maaskant</a:t>
            </a:r>
            <a:r>
              <a:rPr lang="en-US" dirty="0" smtClean="0">
                <a:solidFill>
                  <a:schemeClr val="bg1"/>
                </a:solidFill>
                <a:latin typeface=""/>
              </a:rPr>
              <a:t> et al. (2013) suggested that the </a:t>
            </a:r>
            <a:r>
              <a:rPr lang="en-US" dirty="0" smtClean="0">
                <a:solidFill>
                  <a:srgbClr val="58B2A6"/>
                </a:solidFill>
                <a:latin typeface=""/>
              </a:rPr>
              <a:t>SED of group I </a:t>
            </a:r>
            <a:r>
              <a:rPr lang="en-US" dirty="0" err="1" smtClean="0">
                <a:solidFill>
                  <a:srgbClr val="58B2A6"/>
                </a:solidFill>
                <a:latin typeface=""/>
              </a:rPr>
              <a:t>HAeBe</a:t>
            </a:r>
            <a:r>
              <a:rPr lang="en-US" dirty="0" smtClean="0">
                <a:solidFill>
                  <a:srgbClr val="58B2A6"/>
                </a:solidFill>
                <a:latin typeface=""/>
              </a:rPr>
              <a:t> stars can also be explained by inferring the presence of a large gap in their disk </a:t>
            </a:r>
            <a:r>
              <a:rPr lang="en-US" sz="1200" b="0" i="0" u="none" strike="noStrike" kern="1200" baseline="0" dirty="0" smtClean="0">
                <a:solidFill>
                  <a:schemeClr val="tx1"/>
                </a:solidFill>
                <a:latin typeface="+mn-lt"/>
                <a:ea typeface="+mn-ea"/>
                <a:cs typeface="+mn-cs"/>
              </a:rPr>
              <a:t>and can be characterized as (pre-) transitional</a:t>
            </a:r>
            <a:r>
              <a:rPr lang="en-US" dirty="0" smtClean="0">
                <a:solidFill>
                  <a:schemeClr val="bg1"/>
                </a:solidFill>
                <a:latin typeface=""/>
              </a:rPr>
              <a:t>. </a:t>
            </a:r>
            <a:r>
              <a:rPr lang="en-US" sz="1200" b="0" i="0" u="none" strike="noStrike" kern="1200" baseline="0" dirty="0" smtClean="0">
                <a:solidFill>
                  <a:schemeClr val="tx1"/>
                </a:solidFill>
                <a:latin typeface="+mn-lt"/>
                <a:ea typeface="+mn-ea"/>
                <a:cs typeface="+mn-cs"/>
              </a:rPr>
              <a:t>An evolutionary path from the observed group I to the observed group II sources seems no longer likely. Instead, both might derive from a common ancestor.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have developed a new method to get high contrast images from SPHERE-IFS data. Our target are nearby </a:t>
            </a:r>
            <a:r>
              <a:rPr lang="nb-NO" sz="1200" b="0" i="0" u="none" strike="noStrike" kern="1200" baseline="0" dirty="0" err="1" smtClean="0">
                <a:solidFill>
                  <a:schemeClr val="tx1"/>
                </a:solidFill>
                <a:latin typeface="+mn-lt"/>
                <a:ea typeface="+mn-ea"/>
                <a:cs typeface="+mn-cs"/>
              </a:rPr>
              <a:t>Herbig</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Ae</a:t>
            </a:r>
            <a:r>
              <a:rPr lang="nb-NO" sz="1200" b="0" i="0" u="none" strike="noStrike" kern="1200" baseline="0" dirty="0" smtClean="0">
                <a:solidFill>
                  <a:schemeClr val="tx1"/>
                </a:solidFill>
                <a:latin typeface="+mn-lt"/>
                <a:ea typeface="+mn-ea"/>
                <a:cs typeface="+mn-cs"/>
              </a:rPr>
              <a:t>/Be stars (</a:t>
            </a:r>
            <a:r>
              <a:rPr lang="en-US" sz="1200" b="0" i="0" u="none" strike="noStrike" kern="1200" baseline="0" dirty="0" smtClean="0">
                <a:solidFill>
                  <a:schemeClr val="tx1"/>
                </a:solidFill>
                <a:latin typeface="+mn-lt"/>
                <a:ea typeface="+mn-ea"/>
                <a:cs typeface="+mn-cs"/>
              </a:rPr>
              <a:t>intermediate-mass pre-main-sequence stars</a:t>
            </a:r>
            <a:r>
              <a:rPr lang="nb-NO" sz="1200" b="0" i="0"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Classified the </a:t>
            </a:r>
            <a:r>
              <a:rPr lang="en-US" sz="1200" b="0" i="0" u="none" strike="noStrike" kern="1200" baseline="0" dirty="0" err="1" smtClean="0">
                <a:solidFill>
                  <a:schemeClr val="tx1"/>
                </a:solidFill>
                <a:latin typeface="+mn-lt"/>
                <a:ea typeface="+mn-ea"/>
                <a:cs typeface="+mn-cs"/>
              </a:rPr>
              <a:t>Herbig</a:t>
            </a:r>
            <a:r>
              <a:rPr lang="en-US" sz="1200" b="0" i="0" u="none" strike="noStrike" kern="1200" baseline="0" dirty="0" smtClean="0">
                <a:solidFill>
                  <a:schemeClr val="tx1"/>
                </a:solidFill>
                <a:latin typeface="+mn-lt"/>
                <a:ea typeface="+mn-ea"/>
                <a:cs typeface="+mn-cs"/>
              </a:rPr>
              <a:t> Ae/ Be stars into two groups: group I sources, which require blackbody components up to far-infrared wavelengths to fit the SED, and group II sources, which can be well fitted with only a single power law at mid- to far-infrared wavelengths.</a:t>
            </a:r>
            <a:endParaRPr lang="nb-NO"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idx="10"/>
          </p:nvPr>
        </p:nvSpPr>
        <p:spPr/>
        <p:txBody>
          <a:bodyPr/>
          <a:lstStyle/>
          <a:p>
            <a:pPr algn="r"/>
            <a:fld id="{445A4BFA-8B3E-48FB-B4AF-58AB8CD763DD}" type="slidenum">
              <a:rPr lang="en-US" sz="1400" b="0" strike="noStrike" spc="-1" smtClean="0">
                <a:solidFill>
                  <a:srgbClr val="000000"/>
                </a:solidFill>
                <a:uFill>
                  <a:solidFill>
                    <a:srgbClr val="FFFFFF"/>
                  </a:solidFill>
                </a:uFill>
                <a:latin typeface="Times New Roman"/>
              </a:rPr>
              <a:t>9</a:t>
            </a:fld>
            <a:endParaRPr lang="en-US"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idx="11"/>
          </p:nvPr>
        </p:nvSpPr>
        <p:spPr/>
        <p:txBody>
          <a:bodyPr/>
          <a:lstStyle/>
          <a:p>
            <a:r>
              <a:rPr lang="en-US" sz="1400" b="0" strike="noStrike" spc="-1" smtClean="0">
                <a:solidFill>
                  <a:srgbClr val="000000"/>
                </a:solidFill>
                <a:uFill>
                  <a:solidFill>
                    <a:srgbClr val="FFFFFF"/>
                  </a:solidFill>
                </a:uFill>
                <a:latin typeface="Times New Roman"/>
              </a:rPr>
              <a:t>Maria Giulia Ubeira Gabellini</a:t>
            </a:r>
            <a:endParaRPr lang="en-US" sz="1400" b="0" strike="noStrike" spc="-1">
              <a:solidFill>
                <a:srgbClr val="000000"/>
              </a:solidFill>
              <a:uFill>
                <a:solidFill>
                  <a:srgbClr val="FFFFFF"/>
                </a:solidFill>
              </a:uFill>
              <a:latin typeface="Times New Roman"/>
            </a:endParaRPr>
          </a:p>
        </p:txBody>
      </p:sp>
      <p:sp>
        <p:nvSpPr>
          <p:cNvPr id="6" name="Date Placeholder 5"/>
          <p:cNvSpPr>
            <a:spLocks noGrp="1"/>
          </p:cNvSpPr>
          <p:nvPr>
            <p:ph type="dt" idx="12"/>
          </p:nvPr>
        </p:nvSpPr>
        <p:spPr/>
        <p:txBody>
          <a:bodyPr/>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6507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pic>
        <p:nvPicPr>
          <p:cNvPr id="34" name="Picture 33"/>
          <p:cNvPicPr/>
          <p:nvPr/>
        </p:nvPicPr>
        <p:blipFill>
          <a:blip r:embed="rId2"/>
          <a:stretch/>
        </p:blipFill>
        <p:spPr>
          <a:xfrm>
            <a:off x="2078280" y="1604520"/>
            <a:ext cx="4986360" cy="3977280"/>
          </a:xfrm>
          <a:prstGeom prst="rect">
            <a:avLst/>
          </a:prstGeom>
          <a:ln>
            <a:noFill/>
          </a:ln>
        </p:spPr>
      </p:pic>
      <p:pic>
        <p:nvPicPr>
          <p:cNvPr id="35" name="Picture 34"/>
          <p:cNvPicPr/>
          <p:nvPr/>
        </p:nvPicPr>
        <p:blipFill>
          <a:blip r:embed="rId2"/>
          <a:stretch/>
        </p:blipFill>
        <p:spPr>
          <a:xfrm>
            <a:off x="2078280" y="1604520"/>
            <a:ext cx="498636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5000"/>
          </a:blip>
          <a:srcRect/>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1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4.wdp"/><Relationship Id="rId17" Type="http://schemas.openxmlformats.org/officeDocument/2006/relationships/image" Target="../media/image31.png"/><Relationship Id="rId2" Type="http://schemas.openxmlformats.org/officeDocument/2006/relationships/notesSlide" Target="../notesSlides/notesSlide1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41.png"/><Relationship Id="rId7" Type="http://schemas.openxmlformats.org/officeDocument/2006/relationships/image" Target="../media/image2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10.png"/><Relationship Id="rId4" Type="http://schemas.openxmlformats.org/officeDocument/2006/relationships/image" Target="../media/image200.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6.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6.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9.wdp"/><Relationship Id="rId2" Type="http://schemas.openxmlformats.org/officeDocument/2006/relationships/notesSlide" Target="../notesSlides/notesSlide28.xml"/><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6.png"/><Relationship Id="rId5" Type="http://schemas.openxmlformats.org/officeDocument/2006/relationships/image" Target="../media/image25.png"/><Relationship Id="rId15" Type="http://schemas.openxmlformats.org/officeDocument/2006/relationships/image" Target="../media/image48.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7.png"/><Relationship Id="rId18" Type="http://schemas.microsoft.com/office/2007/relationships/hdphoto" Target="../media/hdphoto12.wdp"/><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9.wdp"/><Relationship Id="rId17" Type="http://schemas.openxmlformats.org/officeDocument/2006/relationships/image" Target="../media/image49.png"/><Relationship Id="rId2" Type="http://schemas.openxmlformats.org/officeDocument/2006/relationships/notesSlide" Target="../notesSlides/notesSlide29.xml"/><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6.png"/><Relationship Id="rId5" Type="http://schemas.openxmlformats.org/officeDocument/2006/relationships/image" Target="../media/image25.png"/><Relationship Id="rId15" Type="http://schemas.openxmlformats.org/officeDocument/2006/relationships/image" Target="../media/image48.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							</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2" name="Rectangle 1"/>
          <p:cNvSpPr/>
          <p:nvPr/>
        </p:nvSpPr>
        <p:spPr>
          <a:xfrm>
            <a:off x="866227" y="566045"/>
            <a:ext cx="7802988" cy="1200329"/>
          </a:xfrm>
          <a:prstGeom prst="rect">
            <a:avLst/>
          </a:prstGeom>
        </p:spPr>
        <p:txBody>
          <a:bodyPr wrap="square">
            <a:spAutoFit/>
          </a:bodyPr>
          <a:lstStyle/>
          <a:p>
            <a:pPr algn="just"/>
            <a:r>
              <a:rPr lang="en-US" sz="3600" b="1" dirty="0" err="1" smtClean="0">
                <a:solidFill>
                  <a:srgbClr val="58B2A6"/>
                </a:solidFill>
              </a:rPr>
              <a:t>Protoplanetary</a:t>
            </a:r>
            <a:r>
              <a:rPr lang="en-US" sz="3600" b="1" dirty="0">
                <a:solidFill>
                  <a:srgbClr val="58B2A6"/>
                </a:solidFill>
              </a:rPr>
              <a:t> </a:t>
            </a:r>
            <a:r>
              <a:rPr lang="en-US" sz="3600" b="1" dirty="0" smtClean="0">
                <a:solidFill>
                  <a:srgbClr val="58B2A6"/>
                </a:solidFill>
              </a:rPr>
              <a:t>discs </a:t>
            </a:r>
            <a:r>
              <a:rPr lang="en-US" sz="3600" b="1" dirty="0">
                <a:solidFill>
                  <a:srgbClr val="58B2A6"/>
                </a:solidFill>
              </a:rPr>
              <a:t>observations with ALMA and SPHERE</a:t>
            </a:r>
            <a:r>
              <a:rPr lang="en-US" sz="3600" dirty="0">
                <a:solidFill>
                  <a:srgbClr val="58B2A6"/>
                </a:solidFill>
              </a:rPr>
              <a:t>"</a:t>
            </a:r>
          </a:p>
        </p:txBody>
      </p:sp>
      <p:sp>
        <p:nvSpPr>
          <p:cNvPr id="3" name="Rectangle 2"/>
          <p:cNvSpPr/>
          <p:nvPr/>
        </p:nvSpPr>
        <p:spPr>
          <a:xfrm>
            <a:off x="0" y="5445277"/>
            <a:ext cx="9144000" cy="1138773"/>
          </a:xfrm>
          <a:prstGeom prst="rect">
            <a:avLst/>
          </a:prstGeom>
        </p:spPr>
        <p:txBody>
          <a:bodyPr wrap="square">
            <a:spAutoFit/>
          </a:bodyPr>
          <a:lstStyle/>
          <a:p>
            <a:pPr algn="ctr"/>
            <a:r>
              <a:rPr lang="en-US" dirty="0">
                <a:ln w="0"/>
                <a:solidFill>
                  <a:srgbClr val="58B2A6"/>
                </a:solidFill>
                <a:effectLst>
                  <a:outerShdw blurRad="38100" dist="25400" dir="5400000" algn="ctr" rotWithShape="0">
                    <a:srgbClr val="6E747A">
                      <a:alpha val="43000"/>
                    </a:srgbClr>
                  </a:outerShdw>
                </a:effectLst>
              </a:rPr>
              <a:t>Maria Giulia Ubeira </a:t>
            </a:r>
            <a:r>
              <a:rPr lang="en-US" dirty="0" smtClean="0">
                <a:ln w="0"/>
                <a:solidFill>
                  <a:srgbClr val="58B2A6"/>
                </a:solidFill>
                <a:effectLst>
                  <a:outerShdw blurRad="38100" dist="25400" dir="5400000" algn="ctr" rotWithShape="0">
                    <a:srgbClr val="6E747A">
                      <a:alpha val="43000"/>
                    </a:srgbClr>
                  </a:outerShdw>
                </a:effectLst>
              </a:rPr>
              <a:t>Gabellini</a:t>
            </a:r>
          </a:p>
          <a:p>
            <a:pPr algn="ctr"/>
            <a:r>
              <a:rPr lang="en-US" dirty="0" smtClean="0">
                <a:ln w="0"/>
                <a:solidFill>
                  <a:schemeClr val="bg1"/>
                </a:solidFill>
                <a:effectLst>
                  <a:outerShdw blurRad="38100" dist="25400" dir="5400000" algn="ctr" rotWithShape="0">
                    <a:srgbClr val="6E747A">
                      <a:alpha val="43000"/>
                    </a:srgbClr>
                  </a:outerShdw>
                </a:effectLst>
              </a:rPr>
              <a:t>PhD student</a:t>
            </a:r>
            <a:r>
              <a:rPr lang="en-US" dirty="0" smtClean="0">
                <a:solidFill>
                  <a:schemeClr val="bg1"/>
                </a:solidFill>
              </a:rPr>
              <a:t> at </a:t>
            </a:r>
            <a:r>
              <a:rPr lang="en-US" dirty="0">
                <a:ln w="0"/>
                <a:solidFill>
                  <a:schemeClr val="bg1"/>
                </a:solidFill>
                <a:effectLst>
                  <a:outerShdw blurRad="38100" dist="25400" dir="5400000" algn="ctr" rotWithShape="0">
                    <a:srgbClr val="6E747A">
                      <a:alpha val="43000"/>
                    </a:srgbClr>
                  </a:outerShdw>
                </a:effectLst>
              </a:rPr>
              <a:t>ESO </a:t>
            </a:r>
            <a:r>
              <a:rPr lang="en-US" dirty="0" smtClean="0">
                <a:ln w="0"/>
                <a:solidFill>
                  <a:schemeClr val="bg1"/>
                </a:solidFill>
                <a:effectLst>
                  <a:outerShdw blurRad="38100" dist="25400" dir="5400000" algn="ctr" rotWithShape="0">
                    <a:srgbClr val="6E747A">
                      <a:alpha val="43000"/>
                    </a:srgbClr>
                  </a:outerShdw>
                </a:effectLst>
              </a:rPr>
              <a:t>and at the</a:t>
            </a:r>
            <a:r>
              <a:rPr lang="en-US" dirty="0">
                <a:solidFill>
                  <a:schemeClr val="bg1"/>
                </a:solidFill>
              </a:rPr>
              <a:t> </a:t>
            </a:r>
            <a:r>
              <a:rPr lang="en-US" dirty="0" smtClean="0">
                <a:solidFill>
                  <a:schemeClr val="bg1"/>
                </a:solidFill>
              </a:rPr>
              <a:t>University of Milan</a:t>
            </a:r>
          </a:p>
          <a:p>
            <a:pPr algn="ctr"/>
            <a:r>
              <a:rPr lang="en-US" sz="1600" dirty="0" smtClean="0">
                <a:ln w="0"/>
                <a:solidFill>
                  <a:schemeClr val="bg1"/>
                </a:solidFill>
                <a:effectLst>
                  <a:outerShdw blurRad="38100" dist="25400" dir="5400000" algn="ctr" rotWithShape="0">
                    <a:srgbClr val="6E747A">
                      <a:alpha val="43000"/>
                    </a:srgbClr>
                  </a:outerShdw>
                </a:effectLst>
              </a:rPr>
              <a:t>Supervisors: G</a:t>
            </a:r>
            <a:r>
              <a:rPr lang="en-US" sz="1600" dirty="0">
                <a:ln w="0"/>
                <a:solidFill>
                  <a:schemeClr val="bg1"/>
                </a:solidFill>
                <a:effectLst>
                  <a:outerShdw blurRad="38100" dist="25400" dir="5400000" algn="ctr" rotWithShape="0">
                    <a:srgbClr val="6E747A">
                      <a:alpha val="43000"/>
                    </a:srgbClr>
                  </a:outerShdw>
                </a:effectLst>
              </a:rPr>
              <a:t>. </a:t>
            </a:r>
            <a:r>
              <a:rPr lang="en-US" sz="1600" dirty="0" err="1">
                <a:ln w="0"/>
                <a:solidFill>
                  <a:schemeClr val="bg1"/>
                </a:solidFill>
                <a:effectLst>
                  <a:outerShdw blurRad="38100" dist="25400" dir="5400000" algn="ctr" rotWithShape="0">
                    <a:srgbClr val="6E747A">
                      <a:alpha val="43000"/>
                    </a:srgbClr>
                  </a:outerShdw>
                </a:effectLst>
              </a:rPr>
              <a:t>Lodato</a:t>
            </a:r>
            <a:r>
              <a:rPr lang="en-US" sz="1600" dirty="0">
                <a:ln w="0"/>
                <a:solidFill>
                  <a:schemeClr val="bg1"/>
                </a:solidFill>
                <a:effectLst>
                  <a:outerShdw blurRad="38100" dist="25400" dir="5400000" algn="ctr" rotWithShape="0">
                    <a:srgbClr val="6E747A">
                      <a:alpha val="43000"/>
                    </a:srgbClr>
                  </a:outerShdw>
                </a:effectLst>
              </a:rPr>
              <a:t> (</a:t>
            </a:r>
            <a:r>
              <a:rPr lang="en-US" sz="1600" dirty="0" err="1">
                <a:ln w="0"/>
                <a:solidFill>
                  <a:schemeClr val="bg1"/>
                </a:solidFill>
                <a:effectLst>
                  <a:outerShdw blurRad="38100" dist="25400" dir="5400000" algn="ctr" rotWithShape="0">
                    <a:srgbClr val="6E747A">
                      <a:alpha val="43000"/>
                    </a:srgbClr>
                  </a:outerShdw>
                </a:effectLst>
              </a:rPr>
              <a:t>UniMi</a:t>
            </a:r>
            <a:r>
              <a:rPr lang="en-US" sz="1600" dirty="0">
                <a:ln w="0"/>
                <a:solidFill>
                  <a:schemeClr val="bg1"/>
                </a:solidFill>
                <a:effectLst>
                  <a:outerShdw blurRad="38100" dist="25400" dir="5400000" algn="ctr" rotWithShape="0">
                    <a:srgbClr val="6E747A">
                      <a:alpha val="43000"/>
                    </a:srgbClr>
                  </a:outerShdw>
                </a:effectLst>
              </a:rPr>
              <a:t>), M.E</a:t>
            </a:r>
            <a:r>
              <a:rPr lang="en-US" sz="1600" dirty="0" smtClean="0">
                <a:ln w="0"/>
                <a:solidFill>
                  <a:schemeClr val="bg1"/>
                </a:solidFill>
                <a:effectLst>
                  <a:outerShdw blurRad="38100" dist="25400" dir="5400000" algn="ctr" rotWithShape="0">
                    <a:srgbClr val="6E747A">
                      <a:alpha val="43000"/>
                    </a:srgbClr>
                  </a:outerShdw>
                </a:effectLst>
              </a:rPr>
              <a:t>. van den </a:t>
            </a:r>
            <a:r>
              <a:rPr lang="en-US" sz="1600" dirty="0" err="1" smtClean="0">
                <a:ln w="0"/>
                <a:solidFill>
                  <a:schemeClr val="bg1"/>
                </a:solidFill>
                <a:effectLst>
                  <a:outerShdw blurRad="38100" dist="25400" dir="5400000" algn="ctr" rotWithShape="0">
                    <a:srgbClr val="6E747A">
                      <a:alpha val="43000"/>
                    </a:srgbClr>
                  </a:outerShdw>
                </a:effectLst>
              </a:rPr>
              <a:t>Ancker</a:t>
            </a:r>
            <a:r>
              <a:rPr lang="en-US" sz="1600" dirty="0" smtClean="0">
                <a:ln w="0"/>
                <a:solidFill>
                  <a:schemeClr val="bg1"/>
                </a:solidFill>
                <a:effectLst>
                  <a:outerShdw blurRad="38100" dist="25400" dir="5400000" algn="ctr" rotWithShape="0">
                    <a:srgbClr val="6E747A">
                      <a:alpha val="43000"/>
                    </a:srgbClr>
                  </a:outerShdw>
                </a:effectLst>
              </a:rPr>
              <a:t> (ESO)</a:t>
            </a:r>
          </a:p>
          <a:p>
            <a:pPr algn="ctr"/>
            <a:r>
              <a:rPr lang="en-US" sz="1600" dirty="0">
                <a:ln w="0"/>
                <a:solidFill>
                  <a:schemeClr val="bg1"/>
                </a:solidFill>
                <a:effectLst>
                  <a:outerShdw blurRad="38100" dist="25400" dir="5400000" algn="ctr" rotWithShape="0">
                    <a:srgbClr val="6E747A">
                      <a:alpha val="43000"/>
                    </a:srgbClr>
                  </a:outerShdw>
                </a:effectLst>
              </a:rPr>
              <a:t>Collaborators: </a:t>
            </a:r>
            <a:r>
              <a:rPr lang="en-US" sz="1600" dirty="0" smtClean="0">
                <a:ln w="0"/>
                <a:solidFill>
                  <a:schemeClr val="bg1"/>
                </a:solidFill>
                <a:effectLst>
                  <a:outerShdw blurRad="38100" dist="25400" dir="5400000" algn="ctr" rotWithShape="0">
                    <a:srgbClr val="6E747A">
                      <a:alpha val="43000"/>
                    </a:srgbClr>
                  </a:outerShdw>
                </a:effectLst>
              </a:rPr>
              <a:t>D. </a:t>
            </a:r>
            <a:r>
              <a:rPr lang="en-US" sz="1600" dirty="0" err="1" smtClean="0">
                <a:ln w="0"/>
                <a:solidFill>
                  <a:schemeClr val="bg1"/>
                </a:solidFill>
                <a:effectLst>
                  <a:outerShdw blurRad="38100" dist="25400" dir="5400000" algn="ctr" rotWithShape="0">
                    <a:srgbClr val="6E747A">
                      <a:alpha val="43000"/>
                    </a:srgbClr>
                  </a:outerShdw>
                </a:effectLst>
              </a:rPr>
              <a:t>Fedele</a:t>
            </a:r>
            <a:r>
              <a:rPr lang="en-US" sz="1600" dirty="0" smtClean="0">
                <a:ln w="0"/>
                <a:solidFill>
                  <a:schemeClr val="bg1"/>
                </a:solidFill>
                <a:effectLst>
                  <a:outerShdw blurRad="38100" dist="25400" dir="5400000" algn="ctr" rotWithShape="0">
                    <a:srgbClr val="6E747A">
                      <a:alpha val="43000"/>
                    </a:srgbClr>
                  </a:outerShdw>
                </a:effectLst>
              </a:rPr>
              <a:t> (</a:t>
            </a:r>
            <a:r>
              <a:rPr lang="en-US" sz="1600" dirty="0" err="1" smtClean="0">
                <a:ln w="0"/>
                <a:solidFill>
                  <a:schemeClr val="bg1"/>
                </a:solidFill>
                <a:effectLst>
                  <a:outerShdw blurRad="38100" dist="25400" dir="5400000" algn="ctr" rotWithShape="0">
                    <a:srgbClr val="6E747A">
                      <a:alpha val="43000"/>
                    </a:srgbClr>
                  </a:outerShdw>
                </a:effectLst>
              </a:rPr>
              <a:t>Arcetri</a:t>
            </a:r>
            <a:r>
              <a:rPr lang="en-US" sz="1600" dirty="0" smtClean="0">
                <a:ln w="0"/>
                <a:solidFill>
                  <a:schemeClr val="bg1"/>
                </a:solidFill>
                <a:effectLst>
                  <a:outerShdw blurRad="38100" dist="25400" dir="5400000" algn="ctr" rotWithShape="0">
                    <a:srgbClr val="6E747A">
                      <a:alpha val="43000"/>
                    </a:srgbClr>
                  </a:outerShdw>
                </a:effectLst>
              </a:rPr>
              <a:t>), C.F. </a:t>
            </a:r>
            <a:r>
              <a:rPr lang="en-US" sz="1600" dirty="0" err="1" smtClean="0">
                <a:ln w="0"/>
                <a:solidFill>
                  <a:schemeClr val="bg1"/>
                </a:solidFill>
                <a:effectLst>
                  <a:outerShdw blurRad="38100" dist="25400" dir="5400000" algn="ctr" rotWithShape="0">
                    <a:srgbClr val="6E747A">
                      <a:alpha val="43000"/>
                    </a:srgbClr>
                  </a:outerShdw>
                </a:effectLst>
              </a:rPr>
              <a:t>Manara</a:t>
            </a:r>
            <a:r>
              <a:rPr lang="en-US" sz="1600" dirty="0" smtClean="0">
                <a:ln w="0"/>
                <a:solidFill>
                  <a:schemeClr val="bg1"/>
                </a:solidFill>
                <a:effectLst>
                  <a:outerShdw blurRad="38100" dist="25400" dir="5400000" algn="ctr" rotWithShape="0">
                    <a:srgbClr val="6E747A">
                      <a:alpha val="43000"/>
                    </a:srgbClr>
                  </a:outerShdw>
                </a:effectLst>
              </a:rPr>
              <a:t>, </a:t>
            </a:r>
            <a:r>
              <a:rPr lang="en-US" sz="1600" dirty="0" smtClean="0">
                <a:solidFill>
                  <a:schemeClr val="bg1"/>
                </a:solidFill>
              </a:rPr>
              <a:t>L. </a:t>
            </a:r>
            <a:r>
              <a:rPr lang="en-US" sz="1600" dirty="0" err="1" smtClean="0">
                <a:solidFill>
                  <a:schemeClr val="bg1"/>
                </a:solidFill>
              </a:rPr>
              <a:t>Testi</a:t>
            </a:r>
            <a:r>
              <a:rPr lang="en-US" sz="1600" dirty="0" smtClean="0">
                <a:solidFill>
                  <a:schemeClr val="bg1"/>
                </a:solidFill>
              </a:rPr>
              <a:t>, A. </a:t>
            </a:r>
            <a:r>
              <a:rPr lang="en-US" sz="1600" dirty="0" err="1" smtClean="0">
                <a:solidFill>
                  <a:schemeClr val="bg1"/>
                </a:solidFill>
              </a:rPr>
              <a:t>Miotello</a:t>
            </a:r>
            <a:r>
              <a:rPr lang="en-US" sz="1600" dirty="0" smtClean="0">
                <a:solidFill>
                  <a:schemeClr val="bg1"/>
                </a:solidFill>
              </a:rPr>
              <a:t>, S. </a:t>
            </a:r>
            <a:r>
              <a:rPr lang="en-US" sz="1600" dirty="0" err="1" smtClean="0">
                <a:solidFill>
                  <a:schemeClr val="bg1"/>
                </a:solidFill>
              </a:rPr>
              <a:t>Facchini</a:t>
            </a:r>
            <a:endParaRPr lang="en-US" sz="1600" dirty="0" smtClean="0">
              <a:ln w="0"/>
              <a:solidFill>
                <a:schemeClr val="bg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6873" b="95447" l="4296" r="95704"/>
                    </a14:imgEffect>
                  </a14:imgLayer>
                </a14:imgProps>
              </a:ext>
              <a:ext uri="{28A0092B-C50C-407E-A947-70E740481C1C}">
                <a14:useLocalDpi xmlns:a14="http://schemas.microsoft.com/office/drawing/2010/main" val="0"/>
              </a:ext>
            </a:extLst>
          </a:blip>
          <a:stretch>
            <a:fillRect/>
          </a:stretch>
        </p:blipFill>
        <p:spPr>
          <a:xfrm>
            <a:off x="2428642" y="1628617"/>
            <a:ext cx="4286709" cy="4286709"/>
          </a:xfrm>
          <a:prstGeom prst="rect">
            <a:avLst/>
          </a:prstGeom>
          <a:noFill/>
        </p:spPr>
      </p:pic>
      <p:sp>
        <p:nvSpPr>
          <p:cNvPr id="9" name="Rectangle 8"/>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77546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12" name="Rectangle 11"/>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7</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802" y="2584465"/>
            <a:ext cx="3408885" cy="3003504"/>
          </a:xfrm>
          <a:prstGeom prst="rect">
            <a:avLst/>
          </a:prstGeom>
        </p:spPr>
      </p:pic>
      <p:sp>
        <p:nvSpPr>
          <p:cNvPr id="15" name="TextBox 14"/>
          <p:cNvSpPr txBox="1"/>
          <p:nvPr/>
        </p:nvSpPr>
        <p:spPr>
          <a:xfrm>
            <a:off x="4989802" y="5214641"/>
            <a:ext cx="1587294" cy="338554"/>
          </a:xfrm>
          <a:prstGeom prst="rect">
            <a:avLst/>
          </a:prstGeom>
          <a:noFill/>
        </p:spPr>
        <p:txBody>
          <a:bodyPr wrap="none" rtlCol="0">
            <a:spAutoFit/>
          </a:bodyPr>
          <a:lstStyle/>
          <a:p>
            <a:r>
              <a:rPr lang="en-US" sz="1600" dirty="0" err="1" smtClean="0"/>
              <a:t>Maaskant</a:t>
            </a:r>
            <a:r>
              <a:rPr lang="en-US" sz="1600" dirty="0" smtClean="0"/>
              <a:t> 2013</a:t>
            </a:r>
            <a:endParaRPr lang="en-US" sz="1600" dirty="0"/>
          </a:p>
        </p:txBody>
      </p:sp>
      <p:sp>
        <p:nvSpPr>
          <p:cNvPr id="16" name="TextBox 15"/>
          <p:cNvSpPr txBox="1"/>
          <p:nvPr/>
        </p:nvSpPr>
        <p:spPr>
          <a:xfrm>
            <a:off x="2420972" y="618265"/>
            <a:ext cx="5595370" cy="923330"/>
          </a:xfrm>
          <a:prstGeom prst="rect">
            <a:avLst/>
          </a:prstGeom>
          <a:noFill/>
        </p:spPr>
        <p:txBody>
          <a:bodyPr wrap="square" rtlCol="0">
            <a:spAutoFit/>
          </a:bodyPr>
          <a:lstStyle/>
          <a:p>
            <a:pPr algn="just"/>
            <a:r>
              <a:rPr lang="en-US" dirty="0">
                <a:solidFill>
                  <a:schemeClr val="bg1"/>
                </a:solidFill>
              </a:rPr>
              <a:t>W</a:t>
            </a:r>
            <a:r>
              <a:rPr lang="en-US" dirty="0" smtClean="0">
                <a:solidFill>
                  <a:schemeClr val="bg1"/>
                </a:solidFill>
              </a:rPr>
              <a:t>hat </a:t>
            </a:r>
            <a:r>
              <a:rPr lang="en-US" dirty="0">
                <a:solidFill>
                  <a:schemeClr val="bg1"/>
                </a:solidFill>
              </a:rPr>
              <a:t>is the geometry of the </a:t>
            </a:r>
            <a:r>
              <a:rPr lang="en-US" dirty="0" err="1">
                <a:solidFill>
                  <a:schemeClr val="bg1"/>
                </a:solidFill>
              </a:rPr>
              <a:t>circumstellar</a:t>
            </a:r>
            <a:r>
              <a:rPr lang="en-US" dirty="0">
                <a:solidFill>
                  <a:schemeClr val="bg1"/>
                </a:solidFill>
              </a:rPr>
              <a:t> </a:t>
            </a:r>
            <a:r>
              <a:rPr lang="en-US" dirty="0" smtClean="0">
                <a:solidFill>
                  <a:schemeClr val="bg1"/>
                </a:solidFill>
              </a:rPr>
              <a:t>material around </a:t>
            </a:r>
            <a:r>
              <a:rPr lang="en-US" dirty="0">
                <a:solidFill>
                  <a:schemeClr val="bg1"/>
                </a:solidFill>
              </a:rPr>
              <a:t>intermediate-mass pre-main-sequence </a:t>
            </a:r>
            <a:r>
              <a:rPr lang="en-US" dirty="0" smtClean="0">
                <a:solidFill>
                  <a:schemeClr val="bg1"/>
                </a:solidFill>
              </a:rPr>
              <a:t>stars? </a:t>
            </a:r>
            <a:r>
              <a:rPr lang="en-US" dirty="0">
                <a:solidFill>
                  <a:schemeClr val="bg1"/>
                </a:solidFill>
              </a:rPr>
              <a:t>Are All Group I Disks Transitional? </a:t>
            </a:r>
            <a:r>
              <a:rPr lang="en-US" dirty="0">
                <a:ln w="0"/>
                <a:solidFill>
                  <a:schemeClr val="bg1"/>
                </a:solidFill>
                <a:effectLst>
                  <a:outerShdw blurRad="38100" dist="25400" dir="5400000" algn="ctr" rotWithShape="0">
                    <a:srgbClr val="6E747A">
                      <a:alpha val="43000"/>
                    </a:srgbClr>
                  </a:outerShdw>
                </a:effectLst>
              </a:rPr>
              <a:t>	</a:t>
            </a:r>
            <a:endParaRPr lang="en-US" dirty="0">
              <a:solidFill>
                <a:schemeClr val="bg1"/>
              </a:solidFill>
            </a:endParaRPr>
          </a:p>
        </p:txBody>
      </p:sp>
      <p:sp>
        <p:nvSpPr>
          <p:cNvPr id="17" name="TextBox 16"/>
          <p:cNvSpPr txBox="1"/>
          <p:nvPr/>
        </p:nvSpPr>
        <p:spPr>
          <a:xfrm>
            <a:off x="1337244" y="559278"/>
            <a:ext cx="616232" cy="646331"/>
          </a:xfrm>
          <a:prstGeom prst="rect">
            <a:avLst/>
          </a:prstGeom>
          <a:solidFill>
            <a:srgbClr val="58B2A6"/>
          </a:solidFill>
        </p:spPr>
        <p:txBody>
          <a:bodyPr wrap="square" rtlCol="0">
            <a:spAutoFit/>
          </a:bodyPr>
          <a:lstStyle/>
          <a:p>
            <a:r>
              <a:rPr lang="en-US" sz="2800" dirty="0" smtClean="0"/>
              <a:t> </a:t>
            </a:r>
            <a:r>
              <a:rPr lang="en-US" sz="3600" dirty="0" smtClean="0"/>
              <a:t>?</a:t>
            </a:r>
            <a:endParaRPr lang="en-US" sz="3600" dirty="0"/>
          </a:p>
        </p:txBody>
      </p:sp>
      <p:sp>
        <p:nvSpPr>
          <p:cNvPr id="18" name="Rectangle 17"/>
          <p:cNvSpPr/>
          <p:nvPr/>
        </p:nvSpPr>
        <p:spPr>
          <a:xfrm>
            <a:off x="436356" y="5673126"/>
            <a:ext cx="4135644" cy="830997"/>
          </a:xfrm>
          <a:prstGeom prst="rect">
            <a:avLst/>
          </a:prstGeom>
        </p:spPr>
        <p:txBody>
          <a:bodyPr wrap="square">
            <a:spAutoFit/>
          </a:bodyPr>
          <a:lstStyle/>
          <a:p>
            <a:r>
              <a:rPr lang="fr-FR" sz="1600" b="1" dirty="0" smtClean="0">
                <a:solidFill>
                  <a:srgbClr val="58B2A6"/>
                </a:solidFill>
                <a:latin typeface=""/>
              </a:rPr>
              <a:t>group II</a:t>
            </a:r>
            <a:r>
              <a:rPr lang="fr-FR" sz="1600" dirty="0">
                <a:solidFill>
                  <a:schemeClr val="bg1"/>
                </a:solidFill>
                <a:latin typeface=""/>
              </a:rPr>
              <a:t> : </a:t>
            </a:r>
            <a:r>
              <a:rPr lang="en-US" sz="1600" dirty="0">
                <a:solidFill>
                  <a:schemeClr val="bg1"/>
                </a:solidFill>
              </a:rPr>
              <a:t> the inner part </a:t>
            </a:r>
            <a:r>
              <a:rPr lang="en-US" sz="1600" dirty="0" smtClean="0">
                <a:solidFill>
                  <a:schemeClr val="bg1"/>
                </a:solidFill>
              </a:rPr>
              <a:t>is optically thin.</a:t>
            </a:r>
            <a:endParaRPr lang="fr-FR" sz="1600" dirty="0" smtClean="0">
              <a:solidFill>
                <a:schemeClr val="bg1"/>
              </a:solidFill>
              <a:latin typeface=""/>
            </a:endParaRPr>
          </a:p>
          <a:p>
            <a:r>
              <a:rPr lang="fr-FR" sz="1600" b="1" dirty="0">
                <a:solidFill>
                  <a:srgbClr val="58B2A6"/>
                </a:solidFill>
                <a:latin typeface=""/>
              </a:rPr>
              <a:t>group I</a:t>
            </a:r>
            <a:r>
              <a:rPr lang="fr-FR" sz="1600" dirty="0">
                <a:solidFill>
                  <a:schemeClr val="bg1"/>
                </a:solidFill>
                <a:latin typeface=""/>
              </a:rPr>
              <a:t>: </a:t>
            </a:r>
            <a:r>
              <a:rPr lang="en-US" sz="1600" dirty="0">
                <a:solidFill>
                  <a:schemeClr val="bg1"/>
                </a:solidFill>
              </a:rPr>
              <a:t> the inner part is partially optically thick and prevents the disc from </a:t>
            </a:r>
            <a:r>
              <a:rPr lang="en-US" sz="1600" dirty="0" smtClean="0">
                <a:solidFill>
                  <a:schemeClr val="bg1"/>
                </a:solidFill>
              </a:rPr>
              <a:t>flaring</a:t>
            </a:r>
            <a:endParaRPr lang="en-US" sz="16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08" y="2584465"/>
            <a:ext cx="3292129" cy="3003504"/>
          </a:xfrm>
          <a:prstGeom prst="rect">
            <a:avLst/>
          </a:prstGeom>
        </p:spPr>
      </p:pic>
      <p:sp>
        <p:nvSpPr>
          <p:cNvPr id="20" name="TextBox 19"/>
          <p:cNvSpPr txBox="1"/>
          <p:nvPr/>
        </p:nvSpPr>
        <p:spPr>
          <a:xfrm>
            <a:off x="774908" y="5249415"/>
            <a:ext cx="1313180" cy="338554"/>
          </a:xfrm>
          <a:prstGeom prst="rect">
            <a:avLst/>
          </a:prstGeom>
          <a:noFill/>
        </p:spPr>
        <p:txBody>
          <a:bodyPr wrap="none" rtlCol="0">
            <a:spAutoFit/>
          </a:bodyPr>
          <a:lstStyle/>
          <a:p>
            <a:r>
              <a:rPr lang="en-US" sz="1600" dirty="0" err="1" smtClean="0"/>
              <a:t>Meeus</a:t>
            </a:r>
            <a:r>
              <a:rPr lang="en-US" sz="1600" dirty="0" smtClean="0"/>
              <a:t> 2001</a:t>
            </a:r>
            <a:endParaRPr lang="en-US" sz="1600" dirty="0"/>
          </a:p>
        </p:txBody>
      </p:sp>
      <mc:AlternateContent xmlns:mc="http://schemas.openxmlformats.org/markup-compatibility/2006" xmlns:a14="http://schemas.microsoft.com/office/drawing/2010/main">
        <mc:Choice Requires="a14">
          <p:sp>
            <p:nvSpPr>
              <p:cNvPr id="21" name="Rectangle 20"/>
              <p:cNvSpPr/>
              <p:nvPr/>
            </p:nvSpPr>
            <p:spPr>
              <a:xfrm>
                <a:off x="1217976" y="1530910"/>
                <a:ext cx="6798366" cy="923330"/>
              </a:xfrm>
              <a:prstGeom prst="rect">
                <a:avLst/>
              </a:prstGeom>
            </p:spPr>
            <p:txBody>
              <a:bodyPr wrap="square">
                <a:spAutoFit/>
              </a:bodyPr>
              <a:lstStyle/>
              <a:p>
                <a:r>
                  <a:rPr lang="fr-FR" dirty="0" smtClean="0">
                    <a:solidFill>
                      <a:schemeClr val="bg1"/>
                    </a:solidFill>
                    <a:latin typeface=""/>
                  </a:rPr>
                  <a:t>The </a:t>
                </a:r>
                <a:r>
                  <a:rPr lang="fr-FR" dirty="0" err="1">
                    <a:solidFill>
                      <a:schemeClr val="bg1"/>
                    </a:solidFill>
                    <a:latin typeface=""/>
                  </a:rPr>
                  <a:t>HAeBe</a:t>
                </a:r>
                <a:r>
                  <a:rPr lang="fr-FR" dirty="0">
                    <a:solidFill>
                      <a:schemeClr val="bg1"/>
                    </a:solidFill>
                    <a:latin typeface=""/>
                  </a:rPr>
                  <a:t> </a:t>
                </a:r>
                <a:r>
                  <a:rPr lang="fr-FR" dirty="0" smtClean="0">
                    <a:solidFill>
                      <a:schemeClr val="bg1"/>
                    </a:solidFill>
                    <a:latin typeface=""/>
                  </a:rPr>
                  <a:t>(</a:t>
                </a:r>
                <a:r>
                  <a:rPr lang="fr-FR" dirty="0">
                    <a:solidFill>
                      <a:schemeClr val="bg1"/>
                    </a:solidFill>
                  </a:rPr>
                  <a:t>2-8 </a:t>
                </a:r>
                <a14:m>
                  <m:oMath xmlns:m="http://schemas.openxmlformats.org/officeDocument/2006/math">
                    <m:sSub>
                      <m:sSubPr>
                        <m:ctrlPr>
                          <a:rPr lang="en-US" i="1" smtClean="0">
                            <a:solidFill>
                              <a:schemeClr val="bg1"/>
                            </a:solidFill>
                            <a:latin typeface="Cambria Math"/>
                          </a:rPr>
                        </m:ctrlPr>
                      </m:sSubPr>
                      <m:e>
                        <m:r>
                          <a:rPr lang="en-US" b="0" i="1" smtClean="0">
                            <a:solidFill>
                              <a:schemeClr val="bg1"/>
                            </a:solidFill>
                            <a:latin typeface="Cambria Math" charset="0"/>
                          </a:rPr>
                          <m:t>𝑀</m:t>
                        </m:r>
                      </m:e>
                      <m:sub>
                        <m:r>
                          <a:rPr lang="en-US" b="0" i="1" smtClean="0">
                            <a:solidFill>
                              <a:schemeClr val="bg1"/>
                            </a:solidFill>
                            <a:latin typeface="Cambria Math" charset="0"/>
                          </a:rPr>
                          <m:t>𝑠𝑢𝑛</m:t>
                        </m:r>
                      </m:sub>
                    </m:sSub>
                  </m:oMath>
                </a14:m>
                <a:r>
                  <a:rPr lang="fr-FR" dirty="0" smtClean="0">
                    <a:solidFill>
                      <a:schemeClr val="bg1"/>
                    </a:solidFill>
                    <a:latin typeface=""/>
                  </a:rPr>
                  <a:t>) sources </a:t>
                </a:r>
                <a:r>
                  <a:rPr lang="fr-FR" dirty="0" err="1">
                    <a:solidFill>
                      <a:schemeClr val="bg1"/>
                    </a:solidFill>
                    <a:latin typeface=""/>
                  </a:rPr>
                  <a:t>can</a:t>
                </a:r>
                <a:r>
                  <a:rPr lang="fr-FR" dirty="0">
                    <a:solidFill>
                      <a:schemeClr val="bg1"/>
                    </a:solidFill>
                    <a:latin typeface=""/>
                  </a:rPr>
                  <a:t> </a:t>
                </a:r>
                <a:r>
                  <a:rPr lang="fr-FR" dirty="0" err="1">
                    <a:solidFill>
                      <a:schemeClr val="bg1"/>
                    </a:solidFill>
                    <a:latin typeface=""/>
                  </a:rPr>
                  <a:t>be</a:t>
                </a:r>
                <a:r>
                  <a:rPr lang="fr-FR" dirty="0">
                    <a:solidFill>
                      <a:schemeClr val="bg1"/>
                    </a:solidFill>
                    <a:latin typeface=""/>
                  </a:rPr>
                  <a:t> </a:t>
                </a:r>
                <a:r>
                  <a:rPr lang="fr-FR" dirty="0" err="1">
                    <a:solidFill>
                      <a:schemeClr val="bg1"/>
                    </a:solidFill>
                    <a:latin typeface=""/>
                  </a:rPr>
                  <a:t>divided</a:t>
                </a:r>
                <a:r>
                  <a:rPr lang="fr-FR" dirty="0">
                    <a:solidFill>
                      <a:schemeClr val="bg1"/>
                    </a:solidFill>
                    <a:latin typeface=""/>
                  </a:rPr>
                  <a:t> in</a:t>
                </a:r>
                <a:r>
                  <a:rPr lang="fr-FR" dirty="0" smtClean="0">
                    <a:solidFill>
                      <a:schemeClr val="bg1"/>
                    </a:solidFill>
                    <a:latin typeface=""/>
                  </a:rPr>
                  <a:t>: </a:t>
                </a:r>
              </a:p>
              <a:p>
                <a:r>
                  <a:rPr lang="fr-FR" b="1" dirty="0" smtClean="0">
                    <a:solidFill>
                      <a:srgbClr val="58B2A6"/>
                    </a:solidFill>
                    <a:latin typeface=""/>
                  </a:rPr>
                  <a:t>group </a:t>
                </a:r>
                <a:r>
                  <a:rPr lang="fr-FR" b="1" dirty="0">
                    <a:solidFill>
                      <a:srgbClr val="58B2A6"/>
                    </a:solidFill>
                    <a:latin typeface=""/>
                  </a:rPr>
                  <a:t>I</a:t>
                </a:r>
                <a:r>
                  <a:rPr lang="fr-FR" dirty="0">
                    <a:solidFill>
                      <a:schemeClr val="bg1"/>
                    </a:solidFill>
                    <a:latin typeface=""/>
                  </a:rPr>
                  <a:t>: </a:t>
                </a:r>
                <a:r>
                  <a:rPr lang="fr-FR" dirty="0" err="1">
                    <a:solidFill>
                      <a:schemeClr val="bg1"/>
                    </a:solidFill>
                    <a:latin typeface=""/>
                  </a:rPr>
                  <a:t>strong</a:t>
                </a:r>
                <a:r>
                  <a:rPr lang="fr-FR" dirty="0">
                    <a:solidFill>
                      <a:schemeClr val="bg1"/>
                    </a:solidFill>
                    <a:latin typeface=""/>
                  </a:rPr>
                  <a:t> </a:t>
                </a:r>
                <a:r>
                  <a:rPr lang="fr-FR" dirty="0" err="1">
                    <a:solidFill>
                      <a:schemeClr val="bg1"/>
                    </a:solidFill>
                    <a:latin typeface=""/>
                  </a:rPr>
                  <a:t>near</a:t>
                </a:r>
                <a:r>
                  <a:rPr lang="fr-FR" dirty="0">
                    <a:solidFill>
                      <a:schemeClr val="bg1"/>
                    </a:solidFill>
                    <a:latin typeface=""/>
                  </a:rPr>
                  <a:t>- to far-IR </a:t>
                </a:r>
                <a:r>
                  <a:rPr lang="fr-FR" dirty="0" err="1">
                    <a:solidFill>
                      <a:schemeClr val="bg1"/>
                    </a:solidFill>
                    <a:latin typeface=""/>
                  </a:rPr>
                  <a:t>excess</a:t>
                </a:r>
                <a:r>
                  <a:rPr lang="fr-FR" dirty="0">
                    <a:solidFill>
                      <a:schemeClr val="bg1"/>
                    </a:solidFill>
                    <a:latin typeface=""/>
                  </a:rPr>
                  <a:t>; </a:t>
                </a:r>
                <a:endParaRPr lang="fr-FR" dirty="0" smtClean="0">
                  <a:solidFill>
                    <a:schemeClr val="bg1"/>
                  </a:solidFill>
                  <a:latin typeface=""/>
                </a:endParaRPr>
              </a:p>
              <a:p>
                <a:r>
                  <a:rPr lang="fr-FR" b="1" dirty="0" smtClean="0">
                    <a:solidFill>
                      <a:srgbClr val="58B2A6"/>
                    </a:solidFill>
                    <a:latin typeface=""/>
                  </a:rPr>
                  <a:t>group </a:t>
                </a:r>
                <a:r>
                  <a:rPr lang="fr-FR" b="1" dirty="0">
                    <a:solidFill>
                      <a:srgbClr val="58B2A6"/>
                    </a:solidFill>
                    <a:latin typeface=""/>
                  </a:rPr>
                  <a:t>II</a:t>
                </a:r>
                <a:r>
                  <a:rPr lang="fr-FR" dirty="0">
                    <a:solidFill>
                      <a:schemeClr val="bg1"/>
                    </a:solidFill>
                    <a:latin typeface=""/>
                  </a:rPr>
                  <a:t>: </a:t>
                </a:r>
                <a:r>
                  <a:rPr lang="fr-FR" dirty="0" err="1" smtClean="0">
                    <a:solidFill>
                      <a:schemeClr val="bg1"/>
                    </a:solidFill>
                    <a:latin typeface=""/>
                  </a:rPr>
                  <a:t>strong</a:t>
                </a:r>
                <a:r>
                  <a:rPr lang="fr-FR" dirty="0" smtClean="0">
                    <a:solidFill>
                      <a:schemeClr val="bg1"/>
                    </a:solidFill>
                    <a:latin typeface=""/>
                  </a:rPr>
                  <a:t> </a:t>
                </a:r>
                <a:r>
                  <a:rPr lang="fr-FR" dirty="0" err="1">
                    <a:solidFill>
                      <a:schemeClr val="bg1"/>
                    </a:solidFill>
                    <a:latin typeface=""/>
                  </a:rPr>
                  <a:t>near</a:t>
                </a:r>
                <a:r>
                  <a:rPr lang="fr-FR" dirty="0">
                    <a:solidFill>
                      <a:schemeClr val="bg1"/>
                    </a:solidFill>
                    <a:latin typeface=""/>
                  </a:rPr>
                  <a:t>-IR </a:t>
                </a:r>
                <a:r>
                  <a:rPr lang="fr-FR" dirty="0" err="1" smtClean="0">
                    <a:solidFill>
                      <a:schemeClr val="bg1"/>
                    </a:solidFill>
                    <a:latin typeface=""/>
                  </a:rPr>
                  <a:t>excess</a:t>
                </a:r>
                <a:r>
                  <a:rPr lang="fr-FR" dirty="0" smtClean="0">
                    <a:solidFill>
                      <a:schemeClr val="bg1"/>
                    </a:solidFill>
                    <a:latin typeface=""/>
                  </a:rPr>
                  <a:t> and </a:t>
                </a:r>
                <a:r>
                  <a:rPr lang="fr-FR" dirty="0" err="1" smtClean="0">
                    <a:solidFill>
                      <a:schemeClr val="bg1"/>
                    </a:solidFill>
                    <a:latin typeface=""/>
                  </a:rPr>
                  <a:t>much</a:t>
                </a:r>
                <a:r>
                  <a:rPr lang="fr-FR" dirty="0" smtClean="0">
                    <a:solidFill>
                      <a:schemeClr val="bg1"/>
                    </a:solidFill>
                    <a:latin typeface=""/>
                  </a:rPr>
                  <a:t> </a:t>
                </a:r>
                <a:r>
                  <a:rPr lang="fr-FR" dirty="0" err="1" smtClean="0">
                    <a:solidFill>
                      <a:schemeClr val="bg1"/>
                    </a:solidFill>
                    <a:latin typeface=""/>
                  </a:rPr>
                  <a:t>weaker</a:t>
                </a:r>
                <a:r>
                  <a:rPr lang="fr-FR" dirty="0" smtClean="0">
                    <a:solidFill>
                      <a:schemeClr val="bg1"/>
                    </a:solidFill>
                    <a:latin typeface=""/>
                  </a:rPr>
                  <a:t> </a:t>
                </a:r>
                <a:r>
                  <a:rPr lang="fr-FR" dirty="0">
                    <a:solidFill>
                      <a:schemeClr val="bg1"/>
                    </a:solidFill>
                    <a:latin typeface=""/>
                  </a:rPr>
                  <a:t>far-IR </a:t>
                </a:r>
                <a:r>
                  <a:rPr lang="fr-FR" dirty="0" err="1" smtClean="0">
                    <a:solidFill>
                      <a:schemeClr val="bg1"/>
                    </a:solidFill>
                    <a:latin typeface=""/>
                  </a:rPr>
                  <a:t>excess</a:t>
                </a:r>
                <a:r>
                  <a:rPr lang="fr-FR" dirty="0" smtClean="0">
                    <a:solidFill>
                      <a:schemeClr val="bg1"/>
                    </a:solidFill>
                    <a:latin typeface=""/>
                  </a:rPr>
                  <a:t>. </a:t>
                </a:r>
                <a:endParaRPr lang="en-US" dirty="0">
                  <a:solidFill>
                    <a:schemeClr val="bg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217976" y="1530910"/>
                <a:ext cx="6798366" cy="923330"/>
              </a:xfrm>
              <a:prstGeom prst="rect">
                <a:avLst/>
              </a:prstGeom>
              <a:blipFill rotWithShape="0">
                <a:blip r:embed="rId5"/>
                <a:stretch>
                  <a:fillRect l="-807" t="-3289" r="-538" b="-9211"/>
                </a:stretch>
              </a:blipFill>
            </p:spPr>
            <p:txBody>
              <a:bodyPr/>
              <a:lstStyle/>
              <a:p>
                <a:r>
                  <a:rPr lang="en-US">
                    <a:noFill/>
                  </a:rPr>
                  <a:t> </a:t>
                </a:r>
              </a:p>
            </p:txBody>
          </p:sp>
        </mc:Fallback>
      </mc:AlternateContent>
      <p:sp>
        <p:nvSpPr>
          <p:cNvPr id="22" name="Rectangle 21"/>
          <p:cNvSpPr/>
          <p:nvPr/>
        </p:nvSpPr>
        <p:spPr>
          <a:xfrm>
            <a:off x="4492490" y="5873949"/>
            <a:ext cx="4452730" cy="584775"/>
          </a:xfrm>
          <a:prstGeom prst="rect">
            <a:avLst/>
          </a:prstGeom>
        </p:spPr>
        <p:txBody>
          <a:bodyPr wrap="square">
            <a:spAutoFit/>
          </a:bodyPr>
          <a:lstStyle/>
          <a:p>
            <a:r>
              <a:rPr lang="fr-FR" sz="1600" b="1" dirty="0" smtClean="0">
                <a:solidFill>
                  <a:srgbClr val="58B2A6"/>
                </a:solidFill>
                <a:latin typeface=""/>
              </a:rPr>
              <a:t>group I</a:t>
            </a:r>
            <a:r>
              <a:rPr lang="fr-FR" sz="1600" dirty="0" smtClean="0">
                <a:solidFill>
                  <a:schemeClr val="bg1"/>
                </a:solidFill>
                <a:latin typeface=""/>
              </a:rPr>
              <a:t>:</a:t>
            </a:r>
            <a:r>
              <a:rPr lang="nb-NO" sz="1600" dirty="0">
                <a:solidFill>
                  <a:schemeClr val="bg1"/>
                </a:solidFill>
              </a:rPr>
              <a:t> </a:t>
            </a:r>
            <a:r>
              <a:rPr lang="nb-NO" sz="1600" dirty="0" err="1" smtClean="0">
                <a:solidFill>
                  <a:schemeClr val="bg1"/>
                </a:solidFill>
              </a:rPr>
              <a:t>the</a:t>
            </a:r>
            <a:r>
              <a:rPr lang="nb-NO" sz="1600" dirty="0" smtClean="0">
                <a:solidFill>
                  <a:schemeClr val="bg1"/>
                </a:solidFill>
              </a:rPr>
              <a:t> SED </a:t>
            </a:r>
            <a:r>
              <a:rPr lang="nb-NO" sz="1600" dirty="0" err="1" smtClean="0">
                <a:solidFill>
                  <a:schemeClr val="bg1"/>
                </a:solidFill>
              </a:rPr>
              <a:t>can</a:t>
            </a:r>
            <a:r>
              <a:rPr lang="nb-NO" sz="1600" dirty="0" smtClean="0">
                <a:solidFill>
                  <a:schemeClr val="bg1"/>
                </a:solidFill>
              </a:rPr>
              <a:t> </a:t>
            </a:r>
            <a:r>
              <a:rPr lang="nb-NO" sz="1600" dirty="0">
                <a:solidFill>
                  <a:schemeClr val="bg1"/>
                </a:solidFill>
              </a:rPr>
              <a:t>be </a:t>
            </a:r>
            <a:r>
              <a:rPr lang="nb-NO" sz="1600" dirty="0" err="1">
                <a:solidFill>
                  <a:schemeClr val="bg1"/>
                </a:solidFill>
              </a:rPr>
              <a:t>explained</a:t>
            </a:r>
            <a:r>
              <a:rPr lang="nb-NO" sz="1600" dirty="0">
                <a:solidFill>
                  <a:schemeClr val="bg1"/>
                </a:solidFill>
              </a:rPr>
              <a:t> </a:t>
            </a:r>
            <a:r>
              <a:rPr lang="nb-NO" sz="1600" dirty="0" smtClean="0">
                <a:solidFill>
                  <a:schemeClr val="bg1"/>
                </a:solidFill>
              </a:rPr>
              <a:t>by </a:t>
            </a:r>
            <a:r>
              <a:rPr lang="nb-NO" sz="1600" dirty="0" err="1" smtClean="0">
                <a:solidFill>
                  <a:schemeClr val="bg1"/>
                </a:solidFill>
              </a:rPr>
              <a:t>inferring</a:t>
            </a:r>
            <a:r>
              <a:rPr lang="nb-NO" sz="1600" dirty="0" smtClean="0">
                <a:solidFill>
                  <a:schemeClr val="bg1"/>
                </a:solidFill>
              </a:rPr>
              <a:t> </a:t>
            </a:r>
            <a:r>
              <a:rPr lang="nb-NO" sz="1600" dirty="0" err="1" smtClean="0">
                <a:solidFill>
                  <a:schemeClr val="bg1"/>
                </a:solidFill>
              </a:rPr>
              <a:t>the</a:t>
            </a:r>
            <a:r>
              <a:rPr lang="nb-NO" sz="1600" dirty="0" smtClean="0">
                <a:solidFill>
                  <a:schemeClr val="bg1"/>
                </a:solidFill>
              </a:rPr>
              <a:t> </a:t>
            </a:r>
            <a:r>
              <a:rPr lang="nb-NO" sz="1600" dirty="0" err="1">
                <a:solidFill>
                  <a:schemeClr val="bg1"/>
                </a:solidFill>
              </a:rPr>
              <a:t>presence</a:t>
            </a:r>
            <a:r>
              <a:rPr lang="nb-NO" sz="1600" dirty="0">
                <a:solidFill>
                  <a:schemeClr val="bg1"/>
                </a:solidFill>
              </a:rPr>
              <a:t> </a:t>
            </a:r>
            <a:r>
              <a:rPr lang="nb-NO" sz="1600" dirty="0" err="1">
                <a:solidFill>
                  <a:schemeClr val="bg1"/>
                </a:solidFill>
              </a:rPr>
              <a:t>of</a:t>
            </a:r>
            <a:r>
              <a:rPr lang="nb-NO" sz="1600" dirty="0">
                <a:solidFill>
                  <a:schemeClr val="bg1"/>
                </a:solidFill>
              </a:rPr>
              <a:t> a </a:t>
            </a:r>
            <a:r>
              <a:rPr lang="nb-NO" sz="1600" dirty="0" err="1" smtClean="0">
                <a:solidFill>
                  <a:schemeClr val="bg1"/>
                </a:solidFill>
              </a:rPr>
              <a:t>large</a:t>
            </a:r>
            <a:r>
              <a:rPr lang="nb-NO" sz="1600" dirty="0" smtClean="0">
                <a:solidFill>
                  <a:schemeClr val="bg1"/>
                </a:solidFill>
              </a:rPr>
              <a:t> gap </a:t>
            </a:r>
            <a:r>
              <a:rPr lang="nb-NO" sz="1600" dirty="0">
                <a:solidFill>
                  <a:schemeClr val="bg1"/>
                </a:solidFill>
              </a:rPr>
              <a:t>in </a:t>
            </a:r>
            <a:r>
              <a:rPr lang="nb-NO" sz="1600" dirty="0" err="1">
                <a:solidFill>
                  <a:schemeClr val="bg1"/>
                </a:solidFill>
              </a:rPr>
              <a:t>their</a:t>
            </a:r>
            <a:r>
              <a:rPr lang="nb-NO" sz="1600" dirty="0">
                <a:solidFill>
                  <a:schemeClr val="bg1"/>
                </a:solidFill>
              </a:rPr>
              <a:t> disk</a:t>
            </a:r>
            <a:r>
              <a:rPr lang="fr-FR" sz="1600" dirty="0" smtClean="0">
                <a:solidFill>
                  <a:schemeClr val="bg1"/>
                </a:solidFill>
                <a:latin typeface=""/>
              </a:rPr>
              <a:t> </a:t>
            </a:r>
            <a:endParaRPr lang="en-US" sz="1600" dirty="0">
              <a:solidFill>
                <a:schemeClr val="bg1"/>
              </a:solidFill>
            </a:endParaRPr>
          </a:p>
        </p:txBody>
      </p:sp>
      <p:sp>
        <p:nvSpPr>
          <p:cNvPr id="2" name="TextBox 1"/>
          <p:cNvSpPr txBox="1"/>
          <p:nvPr/>
        </p:nvSpPr>
        <p:spPr>
          <a:xfrm>
            <a:off x="1136246" y="2875194"/>
            <a:ext cx="830677" cy="307777"/>
          </a:xfrm>
          <a:prstGeom prst="rect">
            <a:avLst/>
          </a:prstGeom>
          <a:noFill/>
        </p:spPr>
        <p:txBody>
          <a:bodyPr wrap="none" rtlCol="0">
            <a:spAutoFit/>
          </a:bodyPr>
          <a:lstStyle/>
          <a:p>
            <a:r>
              <a:rPr lang="en-US" sz="1400" dirty="0" smtClean="0"/>
              <a:t>Group II</a:t>
            </a:r>
            <a:endParaRPr lang="en-US" sz="1400" dirty="0"/>
          </a:p>
        </p:txBody>
      </p:sp>
      <p:sp>
        <p:nvSpPr>
          <p:cNvPr id="23" name="TextBox 22"/>
          <p:cNvSpPr txBox="1"/>
          <p:nvPr/>
        </p:nvSpPr>
        <p:spPr>
          <a:xfrm>
            <a:off x="1113227" y="4278854"/>
            <a:ext cx="780983" cy="307777"/>
          </a:xfrm>
          <a:prstGeom prst="rect">
            <a:avLst/>
          </a:prstGeom>
          <a:noFill/>
        </p:spPr>
        <p:txBody>
          <a:bodyPr wrap="none" rtlCol="0">
            <a:spAutoFit/>
          </a:bodyPr>
          <a:lstStyle/>
          <a:p>
            <a:r>
              <a:rPr lang="en-US" sz="1400" dirty="0" smtClean="0"/>
              <a:t>Group I</a:t>
            </a:r>
            <a:endParaRPr lang="en-US" sz="1400" dirty="0"/>
          </a:p>
        </p:txBody>
      </p:sp>
    </p:spTree>
    <p:extLst>
      <p:ext uri="{BB962C8B-B14F-4D97-AF65-F5344CB8AC3E}">
        <p14:creationId xmlns:p14="http://schemas.microsoft.com/office/powerpoint/2010/main" val="1352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1" grpId="0"/>
      <p:bldP spid="21" grpId="1"/>
      <p:bldP spid="22" grpId="0"/>
      <p:bldP spid="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8</a:t>
            </a:r>
            <a:endParaRPr lang="en-US" sz="1200" dirty="0">
              <a:ln w="0"/>
              <a:solidFill>
                <a:schemeClr val="tx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Rectangle 2"/>
              <p:cNvSpPr/>
              <p:nvPr/>
            </p:nvSpPr>
            <p:spPr>
              <a:xfrm>
                <a:off x="326748" y="1717381"/>
                <a:ext cx="8391524" cy="1200329"/>
              </a:xfrm>
              <a:prstGeom prst="rect">
                <a:avLst/>
              </a:prstGeom>
            </p:spPr>
            <p:txBody>
              <a:bodyPr wrap="square">
                <a:spAutoFit/>
              </a:bodyPr>
              <a:lstStyle/>
              <a:p>
                <a:pPr algn="just"/>
                <a:r>
                  <a:rPr lang="en-US" dirty="0" smtClean="0">
                    <a:solidFill>
                      <a:schemeClr val="bg1"/>
                    </a:solidFill>
                    <a:latin typeface=""/>
                  </a:rPr>
                  <a:t>Observations of near-IR </a:t>
                </a:r>
                <a:r>
                  <a:rPr lang="en-US" dirty="0">
                    <a:solidFill>
                      <a:schemeClr val="bg1"/>
                    </a:solidFill>
                    <a:latin typeface=""/>
                  </a:rPr>
                  <a:t>light scattered by small dust </a:t>
                </a:r>
                <a:r>
                  <a:rPr lang="en-US" dirty="0" smtClean="0">
                    <a:solidFill>
                      <a:schemeClr val="bg1"/>
                    </a:solidFill>
                    <a:latin typeface=""/>
                  </a:rPr>
                  <a:t>particles were taken with </a:t>
                </a:r>
                <a:r>
                  <a:rPr lang="en-US" b="1" dirty="0">
                    <a:solidFill>
                      <a:srgbClr val="58B2A6"/>
                    </a:solidFill>
                  </a:rPr>
                  <a:t>SPHERE (</a:t>
                </a:r>
                <a:r>
                  <a:rPr lang="en-US" b="1" dirty="0" smtClean="0">
                    <a:solidFill>
                      <a:srgbClr val="58B2A6"/>
                    </a:solidFill>
                  </a:rPr>
                  <a:t>I</a:t>
                </a:r>
                <a:r>
                  <a:rPr lang="en-US" dirty="0" smtClean="0">
                    <a:solidFill>
                      <a:srgbClr val="58B2A6"/>
                    </a:solidFill>
                  </a:rPr>
                  <a:t>ntegral </a:t>
                </a:r>
                <a:r>
                  <a:rPr lang="en-US" b="1" dirty="0">
                    <a:solidFill>
                      <a:srgbClr val="58B2A6"/>
                    </a:solidFill>
                  </a:rPr>
                  <a:t>F</a:t>
                </a:r>
                <a:r>
                  <a:rPr lang="en-US" dirty="0">
                    <a:solidFill>
                      <a:srgbClr val="58B2A6"/>
                    </a:solidFill>
                  </a:rPr>
                  <a:t>ield </a:t>
                </a:r>
                <a:r>
                  <a:rPr lang="en-US" b="1" dirty="0">
                    <a:solidFill>
                      <a:srgbClr val="58B2A6"/>
                    </a:solidFill>
                  </a:rPr>
                  <a:t>S</a:t>
                </a:r>
                <a:r>
                  <a:rPr lang="en-US" dirty="0">
                    <a:solidFill>
                      <a:srgbClr val="58B2A6"/>
                    </a:solidFill>
                  </a:rPr>
                  <a:t>pectroscopy</a:t>
                </a:r>
                <a:r>
                  <a:rPr lang="en-US" b="1" dirty="0">
                    <a:solidFill>
                      <a:srgbClr val="58B2A6"/>
                    </a:solidFill>
                  </a:rPr>
                  <a:t> </a:t>
                </a:r>
                <a:r>
                  <a:rPr lang="en-US" b="1" dirty="0" smtClean="0">
                    <a:solidFill>
                      <a:srgbClr val="58B2A6"/>
                    </a:solidFill>
                  </a:rPr>
                  <a:t>- IFS) at </a:t>
                </a:r>
                <a:r>
                  <a:rPr lang="en-US" b="1" dirty="0">
                    <a:solidFill>
                      <a:srgbClr val="58B2A6"/>
                    </a:solidFill>
                  </a:rPr>
                  <a:t>39 different </a:t>
                </a:r>
                <a14:m>
                  <m:oMath xmlns:m="http://schemas.openxmlformats.org/officeDocument/2006/math">
                    <m:r>
                      <a:rPr lang="en-US" b="1" i="1">
                        <a:solidFill>
                          <a:srgbClr val="58B2A6"/>
                        </a:solidFill>
                        <a:latin typeface="Cambria Math" charset="0"/>
                        <a:ea typeface="Cambria Math" charset="0"/>
                        <a:cs typeface="Cambria Math" charset="0"/>
                      </a:rPr>
                      <m:t>𝝀</m:t>
                    </m:r>
                    <m:r>
                      <a:rPr lang="en-US" b="1" i="1">
                        <a:solidFill>
                          <a:srgbClr val="58B2A6"/>
                        </a:solidFill>
                        <a:latin typeface="Cambria Math" charset="0"/>
                        <a:ea typeface="Cambria Math" charset="0"/>
                        <a:cs typeface="Cambria Math" charset="0"/>
                      </a:rPr>
                      <m:t> </m:t>
                    </m:r>
                  </m:oMath>
                </a14:m>
                <a:r>
                  <a:rPr lang="en-US" b="1" dirty="0">
                    <a:solidFill>
                      <a:srgbClr val="58B2A6"/>
                    </a:solidFill>
                  </a:rPr>
                  <a:t>(0.96 – 1.6 micron</a:t>
                </a:r>
                <a:r>
                  <a:rPr lang="en-US" b="1" dirty="0" smtClean="0">
                    <a:solidFill>
                      <a:srgbClr val="58B2A6"/>
                    </a:solidFill>
                  </a:rPr>
                  <a:t>). </a:t>
                </a:r>
                <a:r>
                  <a:rPr lang="en-US" dirty="0" smtClean="0">
                    <a:solidFill>
                      <a:schemeClr val="bg1"/>
                    </a:solidFill>
                  </a:rPr>
                  <a:t>It was used </a:t>
                </a:r>
                <a:r>
                  <a:rPr lang="en-US" dirty="0">
                    <a:solidFill>
                      <a:srgbClr val="58B2A6"/>
                    </a:solidFill>
                  </a:rPr>
                  <a:t>coronagraph</a:t>
                </a:r>
                <a:r>
                  <a:rPr lang="en-US" dirty="0">
                    <a:solidFill>
                      <a:schemeClr val="bg1"/>
                    </a:solidFill>
                  </a:rPr>
                  <a:t> </a:t>
                </a:r>
                <a:r>
                  <a:rPr lang="en-US" dirty="0" smtClean="0">
                    <a:solidFill>
                      <a:schemeClr val="bg1"/>
                    </a:solidFill>
                  </a:rPr>
                  <a:t>to partially suppresses </a:t>
                </a:r>
                <a:r>
                  <a:rPr lang="en-US" dirty="0">
                    <a:solidFill>
                      <a:schemeClr val="bg1"/>
                    </a:solidFill>
                  </a:rPr>
                  <a:t>the coherent light coming from </a:t>
                </a:r>
                <a:r>
                  <a:rPr lang="en-US" dirty="0" smtClean="0">
                    <a:solidFill>
                      <a:schemeClr val="bg1"/>
                    </a:solidFill>
                  </a:rPr>
                  <a:t>central source.</a:t>
                </a:r>
                <a:endParaRPr lang="en-US" b="1"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26748" y="1717381"/>
                <a:ext cx="8391524" cy="1200329"/>
              </a:xfrm>
              <a:prstGeom prst="rect">
                <a:avLst/>
              </a:prstGeom>
              <a:blipFill rotWithShape="0">
                <a:blip r:embed="rId3"/>
                <a:stretch>
                  <a:fillRect l="-654" t="-6599" r="-581" b="-7107"/>
                </a:stretch>
              </a:blipFill>
            </p:spPr>
            <p:txBody>
              <a:bodyPr/>
              <a:lstStyle/>
              <a:p>
                <a:r>
                  <a:rPr lang="en-US">
                    <a:noFill/>
                  </a:rPr>
                  <a:t> </a:t>
                </a:r>
              </a:p>
            </p:txBody>
          </p:sp>
        </mc:Fallback>
      </mc:AlternateContent>
      <p:sp>
        <p:nvSpPr>
          <p:cNvPr id="7" name="TextBox 6"/>
          <p:cNvSpPr txBox="1"/>
          <p:nvPr/>
        </p:nvSpPr>
        <p:spPr>
          <a:xfrm>
            <a:off x="1308239" y="5795165"/>
            <a:ext cx="6825107" cy="646331"/>
          </a:xfrm>
          <a:prstGeom prst="rect">
            <a:avLst/>
          </a:prstGeom>
          <a:noFill/>
        </p:spPr>
        <p:txBody>
          <a:bodyPr wrap="square" rtlCol="0">
            <a:spAutoFit/>
          </a:bodyPr>
          <a:lstStyle/>
          <a:p>
            <a:pPr marL="285750" indent="-285750">
              <a:buFont typeface="Arial" charset="0"/>
              <a:buChar char="•"/>
            </a:pPr>
            <a:r>
              <a:rPr lang="en-US" dirty="0" smtClean="0">
                <a:solidFill>
                  <a:srgbClr val="58B2A6"/>
                </a:solidFill>
              </a:rPr>
              <a:t>16 </a:t>
            </a:r>
            <a:r>
              <a:rPr lang="en-US" dirty="0" err="1" smtClean="0">
                <a:solidFill>
                  <a:srgbClr val="58B2A6"/>
                </a:solidFill>
              </a:rPr>
              <a:t>HAeBe</a:t>
            </a:r>
            <a:r>
              <a:rPr lang="en-US" dirty="0" smtClean="0">
                <a:solidFill>
                  <a:srgbClr val="58B2A6"/>
                </a:solidFill>
              </a:rPr>
              <a:t> stars of our sample</a:t>
            </a:r>
          </a:p>
          <a:p>
            <a:pPr marL="285750" indent="-285750">
              <a:buFont typeface="Arial" charset="0"/>
              <a:buChar char="•"/>
            </a:pPr>
            <a:r>
              <a:rPr lang="en-US" dirty="0">
                <a:solidFill>
                  <a:srgbClr val="58B2A6"/>
                </a:solidFill>
              </a:rPr>
              <a:t>8</a:t>
            </a:r>
            <a:r>
              <a:rPr lang="en-US" dirty="0" smtClean="0">
                <a:solidFill>
                  <a:srgbClr val="58B2A6"/>
                </a:solidFill>
              </a:rPr>
              <a:t> </a:t>
            </a:r>
            <a:r>
              <a:rPr lang="en-US" dirty="0" err="1" smtClean="0">
                <a:solidFill>
                  <a:srgbClr val="58B2A6"/>
                </a:solidFill>
              </a:rPr>
              <a:t>HAeBe</a:t>
            </a:r>
            <a:r>
              <a:rPr lang="en-US" dirty="0" smtClean="0">
                <a:solidFill>
                  <a:srgbClr val="58B2A6"/>
                </a:solidFill>
              </a:rPr>
              <a:t> stars with archival data to have an unbiased sample</a:t>
            </a:r>
          </a:p>
        </p:txBody>
      </p:sp>
      <p:sp>
        <p:nvSpPr>
          <p:cNvPr id="21" name="Bent Arrow 20"/>
          <p:cNvSpPr/>
          <p:nvPr/>
        </p:nvSpPr>
        <p:spPr>
          <a:xfrm flipV="1">
            <a:off x="699469" y="3356491"/>
            <a:ext cx="493228" cy="2662450"/>
          </a:xfrm>
          <a:prstGeom prst="bentArrow">
            <a:avLst>
              <a:gd name="adj1" fmla="val 25000"/>
              <a:gd name="adj2" fmla="val 15771"/>
              <a:gd name="adj3" fmla="val 25000"/>
              <a:gd name="adj4" fmla="val 43750"/>
            </a:avLst>
          </a:prstGeom>
          <a:solidFill>
            <a:srgbClr val="58B2A6"/>
          </a:solid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26747" y="541705"/>
            <a:ext cx="8391525" cy="646331"/>
          </a:xfrm>
          <a:prstGeom prst="rect">
            <a:avLst/>
          </a:prstGeom>
        </p:spPr>
        <p:txBody>
          <a:bodyPr wrap="square">
            <a:spAutoFit/>
          </a:bodyPr>
          <a:lstStyle/>
          <a:p>
            <a:r>
              <a:rPr lang="en-US" b="1" dirty="0" smtClean="0">
                <a:solidFill>
                  <a:srgbClr val="58B2A6"/>
                </a:solidFill>
              </a:rPr>
              <a:t>Prediction: </a:t>
            </a:r>
            <a:r>
              <a:rPr lang="en-US" dirty="0" smtClean="0">
                <a:solidFill>
                  <a:schemeClr val="bg1"/>
                </a:solidFill>
              </a:rPr>
              <a:t>the </a:t>
            </a:r>
            <a:r>
              <a:rPr lang="en-US" dirty="0">
                <a:solidFill>
                  <a:schemeClr val="bg1"/>
                </a:solidFill>
              </a:rPr>
              <a:t>outer edge of the dust gap should be </a:t>
            </a:r>
            <a:r>
              <a:rPr lang="en-US" dirty="0">
                <a:solidFill>
                  <a:srgbClr val="58B2A6"/>
                </a:solidFill>
              </a:rPr>
              <a:t>visible in scattered light for the group I sources</a:t>
            </a:r>
            <a:r>
              <a:rPr lang="en-US" dirty="0">
                <a:solidFill>
                  <a:schemeClr val="bg1"/>
                </a:solidFill>
              </a:rPr>
              <a:t>, but not for the Group II's</a:t>
            </a:r>
            <a:r>
              <a:rPr lang="en-US" dirty="0" smtClean="0">
                <a:solidFill>
                  <a:schemeClr val="bg1"/>
                </a:solidFill>
              </a:rPr>
              <a:t>. (</a:t>
            </a:r>
            <a:r>
              <a:rPr lang="en-US" dirty="0" err="1">
                <a:solidFill>
                  <a:schemeClr val="bg1"/>
                </a:solidFill>
              </a:rPr>
              <a:t>Maaskant</a:t>
            </a:r>
            <a:r>
              <a:rPr lang="en-US" dirty="0">
                <a:solidFill>
                  <a:schemeClr val="bg1"/>
                </a:solidFill>
              </a:rPr>
              <a:t> </a:t>
            </a:r>
            <a:r>
              <a:rPr lang="en-US" dirty="0" smtClean="0">
                <a:solidFill>
                  <a:schemeClr val="bg1"/>
                </a:solidFill>
              </a:rPr>
              <a:t>et al. 2013)</a:t>
            </a:r>
            <a:endParaRPr lang="en-US" dirty="0">
              <a:solidFill>
                <a:schemeClr val="bg1"/>
              </a:solidFill>
            </a:endParaRPr>
          </a:p>
        </p:txBody>
      </p:sp>
      <p:sp>
        <p:nvSpPr>
          <p:cNvPr id="25" name="Down Arrow 24"/>
          <p:cNvSpPr/>
          <p:nvPr/>
        </p:nvSpPr>
        <p:spPr>
          <a:xfrm>
            <a:off x="4520843" y="1213104"/>
            <a:ext cx="220434" cy="497577"/>
          </a:xfrm>
          <a:prstGeom prst="downArrow">
            <a:avLst/>
          </a:prstGeom>
          <a:solidFill>
            <a:srgbClr val="58B2A6"/>
          </a:solid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542" y="3180029"/>
            <a:ext cx="3765338" cy="249901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Rectangle 9"/>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4437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55605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307998" y="3698605"/>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307998" y="3694282"/>
            <a:ext cx="2767128" cy="2767128"/>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458" b="96312" l="1973" r="96913"/>
                    </a14:imgEffect>
                  </a14:imgLayer>
                </a14:imgProps>
              </a:ext>
              <a:ext uri="{28A0092B-C50C-407E-A947-70E740481C1C}">
                <a14:useLocalDpi xmlns:a14="http://schemas.microsoft.com/office/drawing/2010/main" val="0"/>
              </a:ext>
            </a:extLst>
          </a:blip>
          <a:stretch>
            <a:fillRect/>
          </a:stretch>
        </p:blipFill>
        <p:spPr>
          <a:xfrm>
            <a:off x="3307998" y="3689447"/>
            <a:ext cx="2787173" cy="2787173"/>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0" b="93493" l="258" r="98024"/>
                    </a14:imgEffect>
                  </a14:imgLayer>
                </a14:imgProps>
              </a:ext>
              <a:ext uri="{28A0092B-C50C-407E-A947-70E740481C1C}">
                <a14:useLocalDpi xmlns:a14="http://schemas.microsoft.com/office/drawing/2010/main" val="0"/>
              </a:ext>
            </a:extLst>
          </a:blip>
          <a:stretch>
            <a:fillRect/>
          </a:stretch>
        </p:blipFill>
        <p:spPr>
          <a:xfrm>
            <a:off x="3307998" y="3699983"/>
            <a:ext cx="2767128" cy="2776637"/>
          </a:xfrm>
          <a:prstGeom prst="rect">
            <a:avLst/>
          </a:prstGeom>
        </p:spPr>
      </p:pic>
      <p:pic>
        <p:nvPicPr>
          <p:cNvPr id="3" name="Picture 2"/>
          <p:cNvPicPr>
            <a:picLocks noChangeAspect="1"/>
          </p:cNvPicPr>
          <p:nvPr/>
        </p:nvPicPr>
        <p:blipFill>
          <a:blip r:embed="rId15" cstate="print">
            <a:extLst>
              <a:ext uri="{BEBA8EAE-BF5A-486C-A8C5-ECC9F3942E4B}">
                <a14:imgProps xmlns:a14="http://schemas.microsoft.com/office/drawing/2010/main">
                  <a14:imgLayer r:embed="rId16">
                    <a14:imgEffect>
                      <a14:backgroundRemoval t="5137" b="97774" l="86" r="98542"/>
                    </a14:imgEffect>
                  </a14:imgLayer>
                </a14:imgProps>
              </a:ext>
              <a:ext uri="{28A0092B-C50C-407E-A947-70E740481C1C}">
                <a14:useLocalDpi xmlns:a14="http://schemas.microsoft.com/office/drawing/2010/main" val="0"/>
              </a:ext>
            </a:extLst>
          </a:blip>
          <a:stretch>
            <a:fillRect/>
          </a:stretch>
        </p:blipFill>
        <p:spPr>
          <a:xfrm>
            <a:off x="3295857" y="3707932"/>
            <a:ext cx="2799313" cy="2804114"/>
          </a:xfrm>
          <a:prstGeom prst="rect">
            <a:avLst/>
          </a:prstGeom>
        </p:spPr>
      </p:pic>
      <p:pic>
        <p:nvPicPr>
          <p:cNvPr id="6" name="Picture 5"/>
          <p:cNvPicPr>
            <a:picLocks noChangeAspect="1"/>
          </p:cNvPicPr>
          <p:nvPr/>
        </p:nvPicPr>
        <p:blipFill>
          <a:blip r:embed="rId17" cstate="print">
            <a:extLst>
              <a:ext uri="{BEBA8EAE-BF5A-486C-A8C5-ECC9F3942E4B}">
                <a14:imgProps xmlns:a14="http://schemas.microsoft.com/office/drawing/2010/main">
                  <a14:imgLayer r:embed="rId18">
                    <a14:imgEffect>
                      <a14:backgroundRemoval t="5842" b="96392" l="1453" r="97265"/>
                    </a14:imgEffect>
                  </a14:imgLayer>
                </a14:imgProps>
              </a:ext>
              <a:ext uri="{28A0092B-C50C-407E-A947-70E740481C1C}">
                <a14:useLocalDpi xmlns:a14="http://schemas.microsoft.com/office/drawing/2010/main" val="0"/>
              </a:ext>
            </a:extLst>
          </a:blip>
          <a:stretch>
            <a:fillRect/>
          </a:stretch>
        </p:blipFill>
        <p:spPr>
          <a:xfrm>
            <a:off x="3279145" y="3687669"/>
            <a:ext cx="2838936" cy="2824377"/>
          </a:xfrm>
          <a:prstGeom prst="rect">
            <a:avLst/>
          </a:prstGeom>
        </p:spPr>
      </p:pic>
      <p:pic>
        <p:nvPicPr>
          <p:cNvPr id="7" name="Picture 6"/>
          <p:cNvPicPr>
            <a:picLocks noChangeAspect="1"/>
          </p:cNvPicPr>
          <p:nvPr/>
        </p:nvPicPr>
        <p:blipFill>
          <a:blip r:embed="rId19" cstate="print">
            <a:extLst>
              <a:ext uri="{BEBA8EAE-BF5A-486C-A8C5-ECC9F3942E4B}">
                <a14:imgProps xmlns:a14="http://schemas.microsoft.com/office/drawing/2010/main">
                  <a14:imgLayer r:embed="rId20">
                    <a14:imgEffect>
                      <a14:backgroundRemoval t="2659" b="96398" l="0" r="96993"/>
                    </a14:imgEffect>
                  </a14:imgLayer>
                </a14:imgProps>
              </a:ext>
              <a:ext uri="{28A0092B-C50C-407E-A947-70E740481C1C}">
                <a14:useLocalDpi xmlns:a14="http://schemas.microsoft.com/office/drawing/2010/main" val="0"/>
              </a:ext>
            </a:extLst>
          </a:blip>
          <a:stretch>
            <a:fillRect/>
          </a:stretch>
        </p:blipFill>
        <p:spPr>
          <a:xfrm>
            <a:off x="3271468" y="3679072"/>
            <a:ext cx="2835491" cy="2840363"/>
          </a:xfrm>
          <a:prstGeom prst="rect">
            <a:avLst/>
          </a:prstGeom>
        </p:spPr>
      </p:pic>
    </p:spTree>
    <p:extLst>
      <p:ext uri="{BB962C8B-B14F-4D97-AF65-F5344CB8AC3E}">
        <p14:creationId xmlns:p14="http://schemas.microsoft.com/office/powerpoint/2010/main" val="90683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sp>
        <p:nvSpPr>
          <p:cNvPr id="18" name="Rectangle 17"/>
          <p:cNvSpPr/>
          <p:nvPr/>
        </p:nvSpPr>
        <p:spPr>
          <a:xfrm>
            <a:off x="1468105" y="3443793"/>
            <a:ext cx="6271910" cy="369332"/>
          </a:xfrm>
          <a:prstGeom prst="rect">
            <a:avLst/>
          </a:prstGeom>
        </p:spPr>
        <p:txBody>
          <a:bodyPr wrap="none">
            <a:spAutoFit/>
          </a:bodyPr>
          <a:lstStyle/>
          <a:p>
            <a:r>
              <a:rPr lang="en-US" dirty="0" smtClean="0">
                <a:solidFill>
                  <a:srgbClr val="58B2A6"/>
                </a:solidFill>
              </a:rPr>
              <a:t>Getting an high contrast image through </a:t>
            </a:r>
            <a:r>
              <a:rPr lang="en-US" smtClean="0">
                <a:solidFill>
                  <a:srgbClr val="58B2A6"/>
                </a:solidFill>
              </a:rPr>
              <a:t>4 different methods:</a:t>
            </a:r>
            <a:endParaRPr lang="en-US" dirty="0">
              <a:solidFill>
                <a:srgbClr val="58B2A6"/>
              </a:solidFill>
            </a:endParaRPr>
          </a:p>
        </p:txBody>
      </p:sp>
      <p:sp>
        <p:nvSpPr>
          <p:cNvPr id="19" name="TextBox 18"/>
          <p:cNvSpPr txBox="1"/>
          <p:nvPr/>
        </p:nvSpPr>
        <p:spPr>
          <a:xfrm>
            <a:off x="-29274" y="4353621"/>
            <a:ext cx="3038011" cy="1477328"/>
          </a:xfrm>
          <a:prstGeom prst="rect">
            <a:avLst/>
          </a:prstGeom>
          <a:noFill/>
        </p:spPr>
        <p:txBody>
          <a:bodyPr wrap="none" rtlCol="0">
            <a:spAutoFit/>
          </a:bodyPr>
          <a:lstStyle/>
          <a:p>
            <a:pPr marL="285750" indent="-285750">
              <a:buFont typeface="Arial" charset="0"/>
              <a:buChar char="•"/>
            </a:pPr>
            <a:r>
              <a:rPr lang="en-US" dirty="0" smtClean="0">
                <a:solidFill>
                  <a:schemeClr val="bg1"/>
                </a:solidFill>
              </a:rPr>
              <a:t>Background subtraction</a:t>
            </a:r>
          </a:p>
          <a:p>
            <a:pPr marL="285750" indent="-285750">
              <a:buFont typeface="Arial" charset="0"/>
              <a:buChar char="•"/>
            </a:pPr>
            <a:r>
              <a:rPr lang="en-US" dirty="0" smtClean="0">
                <a:solidFill>
                  <a:schemeClr val="bg1"/>
                </a:solidFill>
              </a:rPr>
              <a:t>Rescaling of the image</a:t>
            </a:r>
          </a:p>
          <a:p>
            <a:pPr marL="285750" indent="-285750">
              <a:buFont typeface="Arial" charset="0"/>
              <a:buChar char="•"/>
            </a:pPr>
            <a:r>
              <a:rPr lang="en-US" dirty="0" smtClean="0">
                <a:solidFill>
                  <a:schemeClr val="bg1"/>
                </a:solidFill>
              </a:rPr>
              <a:t>Average weighted map</a:t>
            </a:r>
          </a:p>
          <a:p>
            <a:pPr marL="285750" indent="-285750">
              <a:buFont typeface="Arial" charset="0"/>
              <a:buChar char="•"/>
            </a:pPr>
            <a:r>
              <a:rPr lang="en-US" dirty="0" smtClean="0">
                <a:solidFill>
                  <a:schemeClr val="bg1"/>
                </a:solidFill>
              </a:rPr>
              <a:t>Scaling back </a:t>
            </a:r>
          </a:p>
          <a:p>
            <a:pPr marL="285750" indent="-285750">
              <a:buFont typeface="Arial" charset="0"/>
              <a:buChar char="•"/>
            </a:pPr>
            <a:r>
              <a:rPr lang="en-US" dirty="0" smtClean="0">
                <a:solidFill>
                  <a:schemeClr val="bg1"/>
                </a:solidFill>
              </a:rPr>
              <a:t>Subtracted to the original</a:t>
            </a:r>
            <a:endParaRPr lang="en-US" dirty="0">
              <a:solidFill>
                <a:schemeClr val="bg1"/>
              </a:solidFill>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0009" y="4089162"/>
            <a:ext cx="2063532" cy="206710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3501" y="4092556"/>
            <a:ext cx="2060148" cy="20637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4577" y="4091809"/>
            <a:ext cx="2089198" cy="2085596"/>
          </a:xfrm>
          <a:prstGeom prst="rect">
            <a:avLst/>
          </a:prstGeom>
        </p:spPr>
      </p:pic>
      <p:sp>
        <p:nvSpPr>
          <p:cNvPr id="24" name="TextBox 23"/>
          <p:cNvSpPr txBox="1"/>
          <p:nvPr/>
        </p:nvSpPr>
        <p:spPr>
          <a:xfrm>
            <a:off x="3601027" y="6156269"/>
            <a:ext cx="921053" cy="372754"/>
          </a:xfrm>
          <a:prstGeom prst="rect">
            <a:avLst/>
          </a:prstGeom>
          <a:noFill/>
        </p:spPr>
        <p:txBody>
          <a:bodyPr wrap="square" rtlCol="0">
            <a:spAutoFit/>
          </a:bodyPr>
          <a:lstStyle/>
          <a:p>
            <a:r>
              <a:rPr lang="en-US" smtClean="0">
                <a:solidFill>
                  <a:schemeClr val="bg1"/>
                </a:solidFill>
              </a:rPr>
              <a:t>Y band</a:t>
            </a:r>
            <a:endParaRPr lang="en-US">
              <a:solidFill>
                <a:schemeClr val="bg1"/>
              </a:solidFill>
            </a:endParaRPr>
          </a:p>
        </p:txBody>
      </p:sp>
      <p:sp>
        <p:nvSpPr>
          <p:cNvPr id="25" name="TextBox 24"/>
          <p:cNvSpPr txBox="1"/>
          <p:nvPr/>
        </p:nvSpPr>
        <p:spPr>
          <a:xfrm>
            <a:off x="7618529" y="6161101"/>
            <a:ext cx="928459" cy="369332"/>
          </a:xfrm>
          <a:prstGeom prst="rect">
            <a:avLst/>
          </a:prstGeom>
          <a:noFill/>
        </p:spPr>
        <p:txBody>
          <a:bodyPr wrap="none" rtlCol="0">
            <a:spAutoFit/>
          </a:bodyPr>
          <a:lstStyle/>
          <a:p>
            <a:r>
              <a:rPr lang="en-US" dirty="0" smtClean="0">
                <a:solidFill>
                  <a:schemeClr val="bg1"/>
                </a:solidFill>
              </a:rPr>
              <a:t>H band</a:t>
            </a:r>
            <a:endParaRPr lang="en-US" dirty="0">
              <a:solidFill>
                <a:schemeClr val="bg1"/>
              </a:solidFill>
            </a:endParaRPr>
          </a:p>
        </p:txBody>
      </p:sp>
      <p:sp>
        <p:nvSpPr>
          <p:cNvPr id="26" name="TextBox 25"/>
          <p:cNvSpPr txBox="1"/>
          <p:nvPr/>
        </p:nvSpPr>
        <p:spPr>
          <a:xfrm>
            <a:off x="5552110" y="6177271"/>
            <a:ext cx="877163" cy="369332"/>
          </a:xfrm>
          <a:prstGeom prst="rect">
            <a:avLst/>
          </a:prstGeom>
          <a:noFill/>
        </p:spPr>
        <p:txBody>
          <a:bodyPr wrap="none" rtlCol="0">
            <a:spAutoFit/>
          </a:bodyPr>
          <a:lstStyle/>
          <a:p>
            <a:r>
              <a:rPr lang="en-US" dirty="0">
                <a:solidFill>
                  <a:schemeClr val="bg1"/>
                </a:solidFill>
              </a:rPr>
              <a:t>J</a:t>
            </a:r>
            <a:r>
              <a:rPr lang="en-US" dirty="0" smtClean="0">
                <a:solidFill>
                  <a:schemeClr val="bg1"/>
                </a:solidFill>
              </a:rPr>
              <a:t> band</a:t>
            </a:r>
            <a:endParaRPr lang="en-US" dirty="0">
              <a:solidFill>
                <a:schemeClr val="bg1"/>
              </a:solidFill>
            </a:endParaRPr>
          </a:p>
        </p:txBody>
      </p:sp>
      <p:sp>
        <p:nvSpPr>
          <p:cNvPr id="2" name="TextBox 1"/>
          <p:cNvSpPr txBox="1"/>
          <p:nvPr/>
        </p:nvSpPr>
        <p:spPr>
          <a:xfrm>
            <a:off x="258420" y="4022994"/>
            <a:ext cx="2351926" cy="369332"/>
          </a:xfrm>
          <a:prstGeom prst="rect">
            <a:avLst/>
          </a:prstGeom>
          <a:noFill/>
        </p:spPr>
        <p:txBody>
          <a:bodyPr wrap="none" rtlCol="0">
            <a:spAutoFit/>
          </a:bodyPr>
          <a:lstStyle/>
          <a:p>
            <a:r>
              <a:rPr lang="en-US" dirty="0" smtClean="0">
                <a:solidFill>
                  <a:schemeClr val="bg1"/>
                </a:solidFill>
              </a:rPr>
              <a:t>Example: 1st method</a:t>
            </a:r>
            <a:endParaRPr lang="en-US" dirty="0">
              <a:solidFill>
                <a:schemeClr val="bg1"/>
              </a:solidFill>
            </a:endParaRPr>
          </a:p>
        </p:txBody>
      </p:sp>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510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P spid="2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10</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 y="2003791"/>
            <a:ext cx="8815101" cy="3799132"/>
          </a:xfrm>
          <a:prstGeom prst="rect">
            <a:avLst/>
          </a:prstGeom>
        </p:spPr>
      </p:pic>
      <p:sp>
        <p:nvSpPr>
          <p:cNvPr id="9" name="TextBox 8"/>
          <p:cNvSpPr txBox="1"/>
          <p:nvPr/>
        </p:nvSpPr>
        <p:spPr>
          <a:xfrm>
            <a:off x="3332717" y="1372848"/>
            <a:ext cx="2632452" cy="461665"/>
          </a:xfrm>
          <a:prstGeom prst="rect">
            <a:avLst/>
          </a:prstGeom>
          <a:noFill/>
        </p:spPr>
        <p:txBody>
          <a:bodyPr wrap="none" rtlCol="0">
            <a:spAutoFit/>
          </a:bodyPr>
          <a:lstStyle/>
          <a:p>
            <a:r>
              <a:rPr lang="en-US" sz="2400" dirty="0" smtClean="0">
                <a:solidFill>
                  <a:srgbClr val="58B2A6"/>
                </a:solidFill>
              </a:rPr>
              <a:t>1) </a:t>
            </a:r>
            <a:r>
              <a:rPr lang="en-US" sz="2400" smtClean="0">
                <a:solidFill>
                  <a:srgbClr val="58B2A6"/>
                </a:solidFill>
              </a:rPr>
              <a:t>Discs detection</a:t>
            </a:r>
            <a:endParaRPr lang="en-US" sz="2400" dirty="0">
              <a:solidFill>
                <a:srgbClr val="58B2A6"/>
              </a:solidFill>
            </a:endParaRPr>
          </a:p>
        </p:txBody>
      </p:sp>
      <p:sp>
        <p:nvSpPr>
          <p:cNvPr id="6" name="TextBox 5"/>
          <p:cNvSpPr txBox="1"/>
          <p:nvPr/>
        </p:nvSpPr>
        <p:spPr>
          <a:xfrm>
            <a:off x="3741932" y="633535"/>
            <a:ext cx="1814023" cy="523220"/>
          </a:xfrm>
          <a:prstGeom prst="rect">
            <a:avLst/>
          </a:prstGeom>
          <a:noFill/>
        </p:spPr>
        <p:txBody>
          <a:bodyPr wrap="none" rtlCol="0">
            <a:spAutoFit/>
          </a:bodyPr>
          <a:lstStyle/>
          <a:p>
            <a:r>
              <a:rPr lang="en-US" sz="2800" smtClean="0">
                <a:solidFill>
                  <a:srgbClr val="58B2A6"/>
                </a:solidFill>
              </a:rPr>
              <a:t>RESULTS</a:t>
            </a:r>
            <a:endParaRPr lang="en-US" sz="2800" dirty="0">
              <a:solidFill>
                <a:srgbClr val="58B2A6"/>
              </a:solidFill>
            </a:endParaRPr>
          </a:p>
        </p:txBody>
      </p:sp>
      <p:sp>
        <p:nvSpPr>
          <p:cNvPr id="8" name="Rectangle 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75745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11</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01" y="1735081"/>
            <a:ext cx="8803268" cy="4322786"/>
          </a:xfrm>
          <a:prstGeom prst="rect">
            <a:avLst/>
          </a:prstGeom>
        </p:spPr>
      </p:pic>
      <p:sp>
        <p:nvSpPr>
          <p:cNvPr id="8" name="TextBox 7"/>
          <p:cNvSpPr txBox="1"/>
          <p:nvPr/>
        </p:nvSpPr>
        <p:spPr>
          <a:xfrm>
            <a:off x="2032861" y="1237519"/>
            <a:ext cx="5032147" cy="461665"/>
          </a:xfrm>
          <a:prstGeom prst="rect">
            <a:avLst/>
          </a:prstGeom>
          <a:noFill/>
        </p:spPr>
        <p:txBody>
          <a:bodyPr wrap="none" rtlCol="0">
            <a:spAutoFit/>
          </a:bodyPr>
          <a:lstStyle/>
          <a:p>
            <a:r>
              <a:rPr lang="en-US" sz="2400" dirty="0">
                <a:solidFill>
                  <a:srgbClr val="58B2A6"/>
                </a:solidFill>
              </a:rPr>
              <a:t>2</a:t>
            </a:r>
            <a:r>
              <a:rPr lang="en-US" sz="2400" dirty="0" smtClean="0">
                <a:solidFill>
                  <a:srgbClr val="58B2A6"/>
                </a:solidFill>
              </a:rPr>
              <a:t>) Companion candidates detection</a:t>
            </a:r>
            <a:endParaRPr lang="en-US" sz="2400" dirty="0">
              <a:solidFill>
                <a:srgbClr val="58B2A6"/>
              </a:solidFill>
            </a:endParaRPr>
          </a:p>
        </p:txBody>
      </p:sp>
      <p:sp>
        <p:nvSpPr>
          <p:cNvPr id="9" name="TextBox 8"/>
          <p:cNvSpPr txBox="1"/>
          <p:nvPr/>
        </p:nvSpPr>
        <p:spPr>
          <a:xfrm>
            <a:off x="3741932" y="633535"/>
            <a:ext cx="1814023" cy="523220"/>
          </a:xfrm>
          <a:prstGeom prst="rect">
            <a:avLst/>
          </a:prstGeom>
          <a:noFill/>
        </p:spPr>
        <p:txBody>
          <a:bodyPr wrap="none" rtlCol="0">
            <a:spAutoFit/>
          </a:bodyPr>
          <a:lstStyle/>
          <a:p>
            <a:r>
              <a:rPr lang="en-US" sz="2800" smtClean="0">
                <a:solidFill>
                  <a:srgbClr val="58B2A6"/>
                </a:solidFill>
              </a:rPr>
              <a:t>RESULTS</a:t>
            </a:r>
            <a:endParaRPr lang="en-US" sz="2800" dirty="0">
              <a:solidFill>
                <a:srgbClr val="58B2A6"/>
              </a:solidFill>
            </a:endParaRPr>
          </a:p>
        </p:txBody>
      </p:sp>
      <p:sp>
        <p:nvSpPr>
          <p:cNvPr id="10" name="Rectangle 9"/>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92409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12</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6" y="1857544"/>
            <a:ext cx="8871285" cy="2564897"/>
          </a:xfrm>
          <a:prstGeom prst="rect">
            <a:avLst/>
          </a:prstGeom>
        </p:spPr>
      </p:pic>
      <p:sp>
        <p:nvSpPr>
          <p:cNvPr id="4" name="Rectangle 3"/>
          <p:cNvSpPr/>
          <p:nvPr/>
        </p:nvSpPr>
        <p:spPr>
          <a:xfrm>
            <a:off x="1625058" y="1304459"/>
            <a:ext cx="6248827" cy="400110"/>
          </a:xfrm>
          <a:prstGeom prst="rect">
            <a:avLst/>
          </a:prstGeom>
        </p:spPr>
        <p:txBody>
          <a:bodyPr wrap="none">
            <a:spAutoFit/>
          </a:bodyPr>
          <a:lstStyle/>
          <a:p>
            <a:r>
              <a:rPr lang="en-US" sz="2000" dirty="0" smtClean="0">
                <a:solidFill>
                  <a:srgbClr val="58B2A6"/>
                </a:solidFill>
              </a:rPr>
              <a:t>Properties of the </a:t>
            </a:r>
            <a:r>
              <a:rPr lang="en-US" sz="2000" dirty="0" err="1" smtClean="0">
                <a:solidFill>
                  <a:srgbClr val="58B2A6"/>
                </a:solidFill>
              </a:rPr>
              <a:t>Herbig</a:t>
            </a:r>
            <a:r>
              <a:rPr lang="en-US" sz="2000" dirty="0" smtClean="0">
                <a:solidFill>
                  <a:srgbClr val="58B2A6"/>
                </a:solidFill>
              </a:rPr>
              <a:t> stars and of the companions:</a:t>
            </a:r>
            <a:endParaRPr lang="en-US" sz="2000" dirty="0">
              <a:solidFill>
                <a:srgbClr val="58B2A6"/>
              </a:solidFill>
            </a:endParaRPr>
          </a:p>
        </p:txBody>
      </p:sp>
      <p:sp>
        <p:nvSpPr>
          <p:cNvPr id="6" name="Rectangle 5"/>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07264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13</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4" name="TextBox 3"/>
          <p:cNvSpPr txBox="1"/>
          <p:nvPr/>
        </p:nvSpPr>
        <p:spPr>
          <a:xfrm>
            <a:off x="3810413" y="818801"/>
            <a:ext cx="1810111" cy="461665"/>
          </a:xfrm>
          <a:prstGeom prst="rect">
            <a:avLst/>
          </a:prstGeom>
          <a:noFill/>
        </p:spPr>
        <p:txBody>
          <a:bodyPr wrap="none" rtlCol="0">
            <a:spAutoFit/>
          </a:bodyPr>
          <a:lstStyle/>
          <a:p>
            <a:r>
              <a:rPr lang="en-US" sz="2400" smtClean="0">
                <a:solidFill>
                  <a:srgbClr val="58B2A6"/>
                </a:solidFill>
              </a:rPr>
              <a:t>Future work</a:t>
            </a:r>
            <a:endParaRPr lang="en-US" sz="2400" dirty="0">
              <a:solidFill>
                <a:srgbClr val="58B2A6"/>
              </a:solidFill>
            </a:endParaRPr>
          </a:p>
        </p:txBody>
      </p:sp>
      <p:sp>
        <p:nvSpPr>
          <p:cNvPr id="2" name="TextBox 1"/>
          <p:cNvSpPr txBox="1"/>
          <p:nvPr/>
        </p:nvSpPr>
        <p:spPr>
          <a:xfrm>
            <a:off x="351689" y="2888165"/>
            <a:ext cx="8440615" cy="2123658"/>
          </a:xfrm>
          <a:prstGeom prst="rect">
            <a:avLst/>
          </a:prstGeom>
          <a:noFill/>
        </p:spPr>
        <p:txBody>
          <a:bodyPr wrap="square" rtlCol="0">
            <a:spAutoFit/>
          </a:bodyPr>
          <a:lstStyle/>
          <a:p>
            <a:r>
              <a:rPr lang="en-US" sz="2400" dirty="0" smtClean="0">
                <a:solidFill>
                  <a:srgbClr val="58B2A6"/>
                </a:solidFill>
              </a:rPr>
              <a:t>Sphere-IFS </a:t>
            </a:r>
            <a:r>
              <a:rPr lang="en-US" sz="2400" dirty="0">
                <a:solidFill>
                  <a:srgbClr val="58B2A6"/>
                </a:solidFill>
                <a:latin typeface=""/>
              </a:rPr>
              <a:t>project:</a:t>
            </a:r>
            <a:endParaRPr lang="en-US" sz="2400" dirty="0" smtClean="0">
              <a:solidFill>
                <a:srgbClr val="58B2A6"/>
              </a:solidFill>
            </a:endParaRPr>
          </a:p>
          <a:p>
            <a:pPr marL="285750" indent="-285750">
              <a:buFont typeface="Arial" charset="0"/>
              <a:buChar char="•"/>
            </a:pPr>
            <a:r>
              <a:rPr lang="en-US" dirty="0" smtClean="0">
                <a:solidFill>
                  <a:schemeClr val="bg1"/>
                </a:solidFill>
              </a:rPr>
              <a:t>We propose a follow-up with SPHERE-IFS on the </a:t>
            </a:r>
            <a:r>
              <a:rPr lang="en-US" dirty="0" smtClean="0">
                <a:solidFill>
                  <a:srgbClr val="58B2A6"/>
                </a:solidFill>
              </a:rPr>
              <a:t>four</a:t>
            </a:r>
            <a:r>
              <a:rPr lang="en-US" dirty="0" smtClean="0">
                <a:solidFill>
                  <a:schemeClr val="bg1"/>
                </a:solidFill>
              </a:rPr>
              <a:t> </a:t>
            </a:r>
            <a:r>
              <a:rPr lang="en-US" dirty="0" smtClean="0">
                <a:solidFill>
                  <a:srgbClr val="58B2A6"/>
                </a:solidFill>
              </a:rPr>
              <a:t>companion candidates </a:t>
            </a:r>
            <a:r>
              <a:rPr lang="en-US" dirty="0" smtClean="0">
                <a:solidFill>
                  <a:schemeClr val="bg1"/>
                </a:solidFill>
              </a:rPr>
              <a:t>detected.</a:t>
            </a:r>
          </a:p>
          <a:p>
            <a:pPr marL="285750" indent="-285750">
              <a:buFont typeface="Arial" charset="0"/>
              <a:buChar char="•"/>
            </a:pPr>
            <a:r>
              <a:rPr lang="en-US" dirty="0" smtClean="0">
                <a:solidFill>
                  <a:schemeClr val="bg1"/>
                </a:solidFill>
              </a:rPr>
              <a:t>Testing if the models of </a:t>
            </a:r>
            <a:r>
              <a:rPr lang="en-US" dirty="0" err="1">
                <a:solidFill>
                  <a:schemeClr val="bg1"/>
                </a:solidFill>
              </a:rPr>
              <a:t>Maaskant</a:t>
            </a:r>
            <a:r>
              <a:rPr lang="en-US" dirty="0">
                <a:solidFill>
                  <a:schemeClr val="bg1"/>
                </a:solidFill>
              </a:rPr>
              <a:t> </a:t>
            </a:r>
            <a:r>
              <a:rPr lang="en-US" dirty="0" smtClean="0">
                <a:solidFill>
                  <a:schemeClr val="bg1"/>
                </a:solidFill>
              </a:rPr>
              <a:t>2013 are true: all Group I are transitional.  Our goal is to see differences in scattered light between this different systems: so far we have found </a:t>
            </a:r>
            <a:r>
              <a:rPr lang="en-US" dirty="0" smtClean="0">
                <a:solidFill>
                  <a:srgbClr val="58B2A6"/>
                </a:solidFill>
              </a:rPr>
              <a:t>six discs </a:t>
            </a:r>
            <a:r>
              <a:rPr lang="en-US" dirty="0" smtClean="0">
                <a:solidFill>
                  <a:schemeClr val="bg1"/>
                </a:solidFill>
              </a:rPr>
              <a:t>detections.</a:t>
            </a:r>
          </a:p>
          <a:p>
            <a:pPr marL="285750" indent="-285750">
              <a:buFont typeface="Arial" charset="0"/>
              <a:buChar char="•"/>
            </a:pPr>
            <a:r>
              <a:rPr lang="en-US" dirty="0" smtClean="0">
                <a:solidFill>
                  <a:schemeClr val="bg1"/>
                </a:solidFill>
              </a:rPr>
              <a:t>Are our detection compatible with a simple model prediction?</a:t>
            </a:r>
            <a:endParaRPr lang="en-US" dirty="0">
              <a:solidFill>
                <a:schemeClr val="bg1"/>
              </a:solidFill>
            </a:endParaRPr>
          </a:p>
        </p:txBody>
      </p:sp>
      <p:sp>
        <p:nvSpPr>
          <p:cNvPr id="8" name="Rectangle 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3" name="Rectangle 2"/>
          <p:cNvSpPr/>
          <p:nvPr/>
        </p:nvSpPr>
        <p:spPr>
          <a:xfrm>
            <a:off x="351689" y="1243031"/>
            <a:ext cx="8299942" cy="1569660"/>
          </a:xfrm>
          <a:prstGeom prst="rect">
            <a:avLst/>
          </a:prstGeom>
        </p:spPr>
        <p:txBody>
          <a:bodyPr wrap="square">
            <a:spAutoFit/>
          </a:bodyPr>
          <a:lstStyle/>
          <a:p>
            <a:r>
              <a:rPr lang="en-US" sz="2400" dirty="0" smtClean="0">
                <a:solidFill>
                  <a:srgbClr val="58B2A6"/>
                </a:solidFill>
                <a:latin typeface=""/>
              </a:rPr>
              <a:t>CQ tau project:</a:t>
            </a:r>
          </a:p>
          <a:p>
            <a:pPr marL="285750" indent="-285750">
              <a:buFont typeface="Arial" charset="0"/>
              <a:buChar char="•"/>
            </a:pPr>
            <a:r>
              <a:rPr lang="en-US" dirty="0" smtClean="0">
                <a:solidFill>
                  <a:schemeClr val="bg1"/>
                </a:solidFill>
                <a:latin typeface=""/>
              </a:rPr>
              <a:t>We will run </a:t>
            </a:r>
            <a:r>
              <a:rPr lang="en-US" dirty="0">
                <a:solidFill>
                  <a:srgbClr val="58B2A6"/>
                </a:solidFill>
                <a:latin typeface=""/>
              </a:rPr>
              <a:t>hydrodynamic simulations</a:t>
            </a:r>
            <a:r>
              <a:rPr lang="en-US" dirty="0">
                <a:solidFill>
                  <a:schemeClr val="bg1"/>
                </a:solidFill>
                <a:latin typeface=""/>
              </a:rPr>
              <a:t> to </a:t>
            </a:r>
            <a:r>
              <a:rPr lang="en-US" dirty="0" smtClean="0">
                <a:solidFill>
                  <a:schemeClr val="bg1"/>
                </a:solidFill>
                <a:latin typeface=""/>
              </a:rPr>
              <a:t>address the question if </a:t>
            </a:r>
            <a:r>
              <a:rPr lang="en-US" dirty="0">
                <a:solidFill>
                  <a:schemeClr val="bg1"/>
                </a:solidFill>
                <a:latin typeface=""/>
              </a:rPr>
              <a:t>the disk structure could be influenced by the planetary candidate</a:t>
            </a:r>
            <a:r>
              <a:rPr lang="en-US" dirty="0" smtClean="0">
                <a:solidFill>
                  <a:schemeClr val="bg1"/>
                </a:solidFill>
                <a:latin typeface=""/>
              </a:rPr>
              <a:t>.</a:t>
            </a:r>
          </a:p>
          <a:p>
            <a:pPr marL="285750" indent="-285750">
              <a:buFont typeface="Arial" charset="0"/>
              <a:buChar char="•"/>
            </a:pPr>
            <a:r>
              <a:rPr lang="en-US" dirty="0" smtClean="0">
                <a:solidFill>
                  <a:schemeClr val="bg1"/>
                </a:solidFill>
              </a:rPr>
              <a:t>We have just got </a:t>
            </a:r>
            <a:r>
              <a:rPr lang="en-US" dirty="0" smtClean="0">
                <a:solidFill>
                  <a:srgbClr val="58B2A6"/>
                </a:solidFill>
              </a:rPr>
              <a:t>new observations </a:t>
            </a:r>
            <a:r>
              <a:rPr lang="en-US" dirty="0" smtClean="0">
                <a:solidFill>
                  <a:schemeClr val="bg1"/>
                </a:solidFill>
              </a:rPr>
              <a:t>thanks to a accepted follow-up on CQ tau to better resolve the disk structure </a:t>
            </a:r>
            <a:r>
              <a:rPr lang="en-US" dirty="0" smtClean="0">
                <a:solidFill>
                  <a:srgbClr val="58B2A6"/>
                </a:solidFill>
              </a:rPr>
              <a:t>with ALMA</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5485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13</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4" name="TextBox 3"/>
          <p:cNvSpPr txBox="1"/>
          <p:nvPr/>
        </p:nvSpPr>
        <p:spPr>
          <a:xfrm>
            <a:off x="3810413" y="818801"/>
            <a:ext cx="1810111" cy="461665"/>
          </a:xfrm>
          <a:prstGeom prst="rect">
            <a:avLst/>
          </a:prstGeom>
          <a:noFill/>
        </p:spPr>
        <p:txBody>
          <a:bodyPr wrap="none" rtlCol="0">
            <a:spAutoFit/>
          </a:bodyPr>
          <a:lstStyle/>
          <a:p>
            <a:r>
              <a:rPr lang="en-US" sz="2400" smtClean="0">
                <a:solidFill>
                  <a:srgbClr val="58B2A6"/>
                </a:solidFill>
              </a:rPr>
              <a:t>Future work</a:t>
            </a:r>
            <a:endParaRPr lang="en-US" sz="2400" dirty="0">
              <a:solidFill>
                <a:srgbClr val="58B2A6"/>
              </a:solidFill>
            </a:endParaRPr>
          </a:p>
        </p:txBody>
      </p:sp>
      <p:sp>
        <p:nvSpPr>
          <p:cNvPr id="2" name="TextBox 1"/>
          <p:cNvSpPr txBox="1"/>
          <p:nvPr/>
        </p:nvSpPr>
        <p:spPr>
          <a:xfrm>
            <a:off x="351689" y="2888165"/>
            <a:ext cx="8440615" cy="2123658"/>
          </a:xfrm>
          <a:prstGeom prst="rect">
            <a:avLst/>
          </a:prstGeom>
          <a:noFill/>
        </p:spPr>
        <p:txBody>
          <a:bodyPr wrap="square" rtlCol="0">
            <a:spAutoFit/>
          </a:bodyPr>
          <a:lstStyle/>
          <a:p>
            <a:r>
              <a:rPr lang="en-US" sz="2400" dirty="0" smtClean="0">
                <a:solidFill>
                  <a:srgbClr val="58B2A6"/>
                </a:solidFill>
              </a:rPr>
              <a:t>Sphere-IFS </a:t>
            </a:r>
            <a:r>
              <a:rPr lang="en-US" sz="2400" dirty="0">
                <a:solidFill>
                  <a:srgbClr val="58B2A6"/>
                </a:solidFill>
                <a:latin typeface=""/>
              </a:rPr>
              <a:t>project:</a:t>
            </a:r>
            <a:endParaRPr lang="en-US" sz="2400" dirty="0" smtClean="0">
              <a:solidFill>
                <a:srgbClr val="58B2A6"/>
              </a:solidFill>
            </a:endParaRPr>
          </a:p>
          <a:p>
            <a:pPr marL="285750" indent="-285750">
              <a:buFont typeface="Arial" charset="0"/>
              <a:buChar char="•"/>
            </a:pPr>
            <a:r>
              <a:rPr lang="en-US" dirty="0" smtClean="0">
                <a:solidFill>
                  <a:schemeClr val="bg1"/>
                </a:solidFill>
              </a:rPr>
              <a:t>We propose a follow-up with SPHERE-IFS on the </a:t>
            </a:r>
            <a:r>
              <a:rPr lang="en-US" dirty="0" smtClean="0">
                <a:solidFill>
                  <a:srgbClr val="58B2A6"/>
                </a:solidFill>
              </a:rPr>
              <a:t>four</a:t>
            </a:r>
            <a:r>
              <a:rPr lang="en-US" dirty="0" smtClean="0">
                <a:solidFill>
                  <a:schemeClr val="bg1"/>
                </a:solidFill>
              </a:rPr>
              <a:t> </a:t>
            </a:r>
            <a:r>
              <a:rPr lang="en-US" dirty="0" smtClean="0">
                <a:solidFill>
                  <a:srgbClr val="58B2A6"/>
                </a:solidFill>
              </a:rPr>
              <a:t>companion candidates </a:t>
            </a:r>
            <a:r>
              <a:rPr lang="en-US" dirty="0" smtClean="0">
                <a:solidFill>
                  <a:schemeClr val="bg1"/>
                </a:solidFill>
              </a:rPr>
              <a:t>detected.</a:t>
            </a:r>
          </a:p>
          <a:p>
            <a:pPr marL="285750" indent="-285750">
              <a:buFont typeface="Arial" charset="0"/>
              <a:buChar char="•"/>
            </a:pPr>
            <a:r>
              <a:rPr lang="en-US" dirty="0" smtClean="0">
                <a:solidFill>
                  <a:schemeClr val="bg1"/>
                </a:solidFill>
              </a:rPr>
              <a:t>Testing if the models of </a:t>
            </a:r>
            <a:r>
              <a:rPr lang="en-US" dirty="0" err="1">
                <a:solidFill>
                  <a:schemeClr val="bg1"/>
                </a:solidFill>
              </a:rPr>
              <a:t>Maaskant</a:t>
            </a:r>
            <a:r>
              <a:rPr lang="en-US" dirty="0">
                <a:solidFill>
                  <a:schemeClr val="bg1"/>
                </a:solidFill>
              </a:rPr>
              <a:t> </a:t>
            </a:r>
            <a:r>
              <a:rPr lang="en-US" dirty="0" smtClean="0">
                <a:solidFill>
                  <a:schemeClr val="bg1"/>
                </a:solidFill>
              </a:rPr>
              <a:t>2013 are true: all Group I are transitional.  Our goal is to see differences in scattered light between this different systems: so far we have found </a:t>
            </a:r>
            <a:r>
              <a:rPr lang="en-US" dirty="0" smtClean="0">
                <a:solidFill>
                  <a:srgbClr val="58B2A6"/>
                </a:solidFill>
              </a:rPr>
              <a:t>six discs </a:t>
            </a:r>
            <a:r>
              <a:rPr lang="en-US" dirty="0" smtClean="0">
                <a:solidFill>
                  <a:schemeClr val="bg1"/>
                </a:solidFill>
              </a:rPr>
              <a:t>detections.</a:t>
            </a:r>
          </a:p>
          <a:p>
            <a:pPr marL="285750" indent="-285750">
              <a:buFont typeface="Arial" charset="0"/>
              <a:buChar char="•"/>
            </a:pPr>
            <a:r>
              <a:rPr lang="en-US" dirty="0" smtClean="0">
                <a:solidFill>
                  <a:schemeClr val="bg1"/>
                </a:solidFill>
              </a:rPr>
              <a:t>Are our detection compatible with a simple model prediction?</a:t>
            </a:r>
            <a:endParaRPr lang="en-US" dirty="0">
              <a:solidFill>
                <a:schemeClr val="bg1"/>
              </a:solidFill>
            </a:endParaRPr>
          </a:p>
        </p:txBody>
      </p:sp>
      <p:sp>
        <p:nvSpPr>
          <p:cNvPr id="6" name="TextBox 5"/>
          <p:cNvSpPr txBox="1"/>
          <p:nvPr/>
        </p:nvSpPr>
        <p:spPr>
          <a:xfrm>
            <a:off x="2337468" y="5089053"/>
            <a:ext cx="4328384" cy="461665"/>
          </a:xfrm>
          <a:prstGeom prst="rect">
            <a:avLst/>
          </a:prstGeom>
          <a:noFill/>
        </p:spPr>
        <p:txBody>
          <a:bodyPr wrap="square" rtlCol="0">
            <a:spAutoFit/>
          </a:bodyPr>
          <a:lstStyle/>
          <a:p>
            <a:r>
              <a:rPr lang="en-US" sz="2400" dirty="0" smtClean="0">
                <a:solidFill>
                  <a:srgbClr val="58B2A6"/>
                </a:solidFill>
              </a:rPr>
              <a:t>Thank you for your attention!</a:t>
            </a:r>
            <a:endParaRPr lang="en-US" sz="2400" dirty="0">
              <a:solidFill>
                <a:srgbClr val="58B2A6"/>
              </a:solidFill>
            </a:endParaRPr>
          </a:p>
        </p:txBody>
      </p:sp>
      <p:sp>
        <p:nvSpPr>
          <p:cNvPr id="8" name="Rectangle 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3" name="Rectangle 2"/>
          <p:cNvSpPr/>
          <p:nvPr/>
        </p:nvSpPr>
        <p:spPr>
          <a:xfrm>
            <a:off x="351689" y="1243031"/>
            <a:ext cx="8299942" cy="1569660"/>
          </a:xfrm>
          <a:prstGeom prst="rect">
            <a:avLst/>
          </a:prstGeom>
        </p:spPr>
        <p:txBody>
          <a:bodyPr wrap="square">
            <a:spAutoFit/>
          </a:bodyPr>
          <a:lstStyle/>
          <a:p>
            <a:r>
              <a:rPr lang="en-US" sz="2400" dirty="0" smtClean="0">
                <a:solidFill>
                  <a:srgbClr val="58B2A6"/>
                </a:solidFill>
                <a:latin typeface=""/>
              </a:rPr>
              <a:t>CQ tau project:</a:t>
            </a:r>
          </a:p>
          <a:p>
            <a:pPr marL="285750" indent="-285750">
              <a:buFont typeface="Arial" charset="0"/>
              <a:buChar char="•"/>
            </a:pPr>
            <a:r>
              <a:rPr lang="en-US" dirty="0" smtClean="0">
                <a:solidFill>
                  <a:schemeClr val="bg1"/>
                </a:solidFill>
                <a:latin typeface=""/>
              </a:rPr>
              <a:t>We will run </a:t>
            </a:r>
            <a:r>
              <a:rPr lang="en-US" dirty="0">
                <a:solidFill>
                  <a:srgbClr val="58B2A6"/>
                </a:solidFill>
                <a:latin typeface=""/>
              </a:rPr>
              <a:t>hydrodynamic simulations</a:t>
            </a:r>
            <a:r>
              <a:rPr lang="en-US" dirty="0">
                <a:solidFill>
                  <a:schemeClr val="bg1"/>
                </a:solidFill>
                <a:latin typeface=""/>
              </a:rPr>
              <a:t> to </a:t>
            </a:r>
            <a:r>
              <a:rPr lang="en-US" dirty="0" smtClean="0">
                <a:solidFill>
                  <a:schemeClr val="bg1"/>
                </a:solidFill>
                <a:latin typeface=""/>
              </a:rPr>
              <a:t>address the question if </a:t>
            </a:r>
            <a:r>
              <a:rPr lang="en-US" dirty="0">
                <a:solidFill>
                  <a:schemeClr val="bg1"/>
                </a:solidFill>
                <a:latin typeface=""/>
              </a:rPr>
              <a:t>the disk structure could be influenced by the planetary candidate</a:t>
            </a:r>
            <a:r>
              <a:rPr lang="en-US" dirty="0" smtClean="0">
                <a:solidFill>
                  <a:schemeClr val="bg1"/>
                </a:solidFill>
                <a:latin typeface=""/>
              </a:rPr>
              <a:t>.</a:t>
            </a:r>
          </a:p>
          <a:p>
            <a:pPr marL="285750" indent="-285750">
              <a:buFont typeface="Arial" charset="0"/>
              <a:buChar char="•"/>
            </a:pPr>
            <a:r>
              <a:rPr lang="en-US" dirty="0" smtClean="0">
                <a:solidFill>
                  <a:schemeClr val="bg1"/>
                </a:solidFill>
              </a:rPr>
              <a:t>We have just got </a:t>
            </a:r>
            <a:r>
              <a:rPr lang="en-US" dirty="0" smtClean="0">
                <a:solidFill>
                  <a:srgbClr val="58B2A6"/>
                </a:solidFill>
              </a:rPr>
              <a:t>new observations </a:t>
            </a:r>
            <a:r>
              <a:rPr lang="en-US" dirty="0" smtClean="0">
                <a:solidFill>
                  <a:schemeClr val="bg1"/>
                </a:solidFill>
              </a:rPr>
              <a:t>thanks to a accepted follow-up on CQ tau to better resolve the disk structure </a:t>
            </a:r>
            <a:r>
              <a:rPr lang="en-US" dirty="0" smtClean="0">
                <a:solidFill>
                  <a:srgbClr val="58B2A6"/>
                </a:solidFill>
              </a:rPr>
              <a:t>with ALMA</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167989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14" name="Picture 13"/>
          <p:cNvPicPr>
            <a:picLocks noChangeAspect="1"/>
          </p:cNvPicPr>
          <p:nvPr/>
        </p:nvPicPr>
        <p:blipFill>
          <a:blip r:embed="rId3"/>
          <a:stretch>
            <a:fillRect/>
          </a:stretch>
        </p:blipFill>
        <p:spPr>
          <a:xfrm>
            <a:off x="1091286" y="1106596"/>
            <a:ext cx="3303434" cy="5076999"/>
          </a:xfrm>
          <a:prstGeom prst="rect">
            <a:avLst/>
          </a:prstGeom>
        </p:spPr>
      </p:pic>
      <p:sp>
        <p:nvSpPr>
          <p:cNvPr id="16" name="Rectangle 15"/>
          <p:cNvSpPr/>
          <p:nvPr/>
        </p:nvSpPr>
        <p:spPr>
          <a:xfrm>
            <a:off x="4783015" y="1732452"/>
            <a:ext cx="3657600" cy="2585323"/>
          </a:xfrm>
          <a:prstGeom prst="rect">
            <a:avLst/>
          </a:prstGeom>
        </p:spPr>
        <p:txBody>
          <a:bodyPr wrap="square">
            <a:spAutoFit/>
          </a:bodyPr>
          <a:lstStyle/>
          <a:p>
            <a:pPr marL="285750" indent="-285750">
              <a:buFont typeface="Arial" charset="0"/>
              <a:buChar char="•"/>
            </a:pPr>
            <a:r>
              <a:rPr lang="en-US" dirty="0" smtClean="0">
                <a:solidFill>
                  <a:schemeClr val="bg1"/>
                </a:solidFill>
                <a:latin typeface=""/>
              </a:rPr>
              <a:t>A </a:t>
            </a:r>
            <a:r>
              <a:rPr lang="en-US" dirty="0">
                <a:solidFill>
                  <a:schemeClr val="bg1"/>
                </a:solidFill>
                <a:latin typeface=""/>
              </a:rPr>
              <a:t>dense molecular cloud collapses under its own </a:t>
            </a:r>
            <a:r>
              <a:rPr lang="en-US" dirty="0" smtClean="0">
                <a:solidFill>
                  <a:schemeClr val="bg1"/>
                </a:solidFill>
                <a:latin typeface=""/>
              </a:rPr>
              <a:t>gravity</a:t>
            </a:r>
          </a:p>
          <a:p>
            <a:pPr marL="285750" indent="-285750">
              <a:buFont typeface="Arial" charset="0"/>
              <a:buChar char="•"/>
            </a:pPr>
            <a:r>
              <a:rPr lang="en-US" dirty="0" smtClean="0">
                <a:solidFill>
                  <a:schemeClr val="bg1"/>
                </a:solidFill>
                <a:latin typeface=""/>
              </a:rPr>
              <a:t>Due </a:t>
            </a:r>
            <a:r>
              <a:rPr lang="en-US" dirty="0">
                <a:solidFill>
                  <a:schemeClr val="bg1"/>
                </a:solidFill>
                <a:latin typeface=""/>
              </a:rPr>
              <a:t>to its initial rotation, forms </a:t>
            </a:r>
            <a:r>
              <a:rPr lang="en-US" dirty="0" smtClean="0">
                <a:solidFill>
                  <a:schemeClr val="bg1"/>
                </a:solidFill>
                <a:latin typeface=""/>
              </a:rPr>
              <a:t>a disk </a:t>
            </a:r>
            <a:r>
              <a:rPr lang="en-US" dirty="0">
                <a:solidFill>
                  <a:schemeClr val="bg1"/>
                </a:solidFill>
                <a:latin typeface=""/>
              </a:rPr>
              <a:t>which carries most of the angular momentum of the primordial </a:t>
            </a:r>
            <a:r>
              <a:rPr lang="en-US" dirty="0" smtClean="0">
                <a:solidFill>
                  <a:schemeClr val="bg1"/>
                </a:solidFill>
                <a:latin typeface=""/>
              </a:rPr>
              <a:t>nebula</a:t>
            </a:r>
          </a:p>
          <a:p>
            <a:pPr marL="285750" indent="-285750">
              <a:buFont typeface="Arial" charset="0"/>
              <a:buChar char="•"/>
            </a:pPr>
            <a:r>
              <a:rPr lang="en-US" dirty="0" smtClean="0">
                <a:solidFill>
                  <a:schemeClr val="bg1"/>
                </a:solidFill>
                <a:latin typeface=""/>
              </a:rPr>
              <a:t>The disk </a:t>
            </a:r>
            <a:r>
              <a:rPr lang="en-US" dirty="0">
                <a:solidFill>
                  <a:schemeClr val="bg1"/>
                </a:solidFill>
                <a:latin typeface=""/>
              </a:rPr>
              <a:t>slowly accretes onto </a:t>
            </a:r>
            <a:r>
              <a:rPr lang="en-US" dirty="0" smtClean="0">
                <a:solidFill>
                  <a:schemeClr val="bg1"/>
                </a:solidFill>
                <a:latin typeface=""/>
              </a:rPr>
              <a:t>the central star and forms eventually planets. </a:t>
            </a:r>
          </a:p>
        </p:txBody>
      </p:sp>
      <p:sp>
        <p:nvSpPr>
          <p:cNvPr id="17" name="Rectangle 16"/>
          <p:cNvSpPr/>
          <p:nvPr/>
        </p:nvSpPr>
        <p:spPr>
          <a:xfrm>
            <a:off x="1508562" y="6183595"/>
            <a:ext cx="2468881" cy="338554"/>
          </a:xfrm>
          <a:prstGeom prst="rect">
            <a:avLst/>
          </a:prstGeom>
        </p:spPr>
        <p:txBody>
          <a:bodyPr wrap="none">
            <a:spAutoFit/>
          </a:bodyPr>
          <a:lstStyle/>
          <a:p>
            <a:r>
              <a:rPr lang="en-US" sz="1600" dirty="0">
                <a:solidFill>
                  <a:schemeClr val="bg1"/>
                </a:solidFill>
                <a:latin typeface=""/>
              </a:rPr>
              <a:t>Image from Andre (2002</a:t>
            </a:r>
            <a:r>
              <a:rPr lang="en-US" sz="1600" dirty="0" smtClean="0">
                <a:solidFill>
                  <a:schemeClr val="bg1"/>
                </a:solidFill>
                <a:latin typeface=""/>
              </a:rPr>
              <a:t>)</a:t>
            </a:r>
            <a:endParaRPr lang="en-US" sz="1600" dirty="0">
              <a:solidFill>
                <a:schemeClr val="bg1"/>
              </a:solidFill>
            </a:endParaRPr>
          </a:p>
        </p:txBody>
      </p:sp>
      <p:sp>
        <p:nvSpPr>
          <p:cNvPr id="2" name="Rectangle 1"/>
          <p:cNvSpPr/>
          <p:nvPr/>
        </p:nvSpPr>
        <p:spPr>
          <a:xfrm>
            <a:off x="1712884" y="491879"/>
            <a:ext cx="5718232" cy="523220"/>
          </a:xfrm>
          <a:prstGeom prst="rect">
            <a:avLst/>
          </a:prstGeom>
        </p:spPr>
        <p:txBody>
          <a:bodyPr wrap="none">
            <a:spAutoFit/>
          </a:bodyPr>
          <a:lstStyle/>
          <a:p>
            <a:r>
              <a:rPr lang="en-US" sz="2800" b="1" dirty="0" err="1">
                <a:solidFill>
                  <a:srgbClr val="58B2A6"/>
                </a:solidFill>
              </a:rPr>
              <a:t>Protoplanetary</a:t>
            </a:r>
            <a:r>
              <a:rPr lang="en-US" sz="2800" b="1" dirty="0">
                <a:solidFill>
                  <a:srgbClr val="58B2A6"/>
                </a:solidFill>
              </a:rPr>
              <a:t> </a:t>
            </a:r>
            <a:r>
              <a:rPr lang="en-US" sz="2800" b="1" dirty="0" smtClean="0">
                <a:solidFill>
                  <a:srgbClr val="58B2A6"/>
                </a:solidFill>
              </a:rPr>
              <a:t>discs formation:</a:t>
            </a:r>
            <a:endParaRPr lang="en-US" sz="2800" dirty="0"/>
          </a:p>
        </p:txBody>
      </p:sp>
    </p:spTree>
    <p:extLst>
      <p:ext uri="{BB962C8B-B14F-4D97-AF65-F5344CB8AC3E}">
        <p14:creationId xmlns:p14="http://schemas.microsoft.com/office/powerpoint/2010/main" val="1356501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14</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4" name="TextBox 3"/>
          <p:cNvSpPr txBox="1"/>
          <p:nvPr/>
        </p:nvSpPr>
        <p:spPr>
          <a:xfrm>
            <a:off x="3315887" y="2542093"/>
            <a:ext cx="2358338" cy="461665"/>
          </a:xfrm>
          <a:prstGeom prst="rect">
            <a:avLst/>
          </a:prstGeom>
          <a:noFill/>
        </p:spPr>
        <p:txBody>
          <a:bodyPr wrap="none" rtlCol="0">
            <a:spAutoFit/>
          </a:bodyPr>
          <a:lstStyle/>
          <a:p>
            <a:r>
              <a:rPr lang="en-US" sz="2400" dirty="0" smtClean="0">
                <a:solidFill>
                  <a:srgbClr val="58B2A6"/>
                </a:solidFill>
              </a:rPr>
              <a:t>Further material</a:t>
            </a:r>
            <a:endParaRPr lang="en-US" sz="2400" dirty="0">
              <a:solidFill>
                <a:srgbClr val="58B2A6"/>
              </a:solidFill>
            </a:endParaRPr>
          </a:p>
        </p:txBody>
      </p:sp>
      <p:sp>
        <p:nvSpPr>
          <p:cNvPr id="8" name="Rectangle 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86052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10</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3" name="Rectangle 2"/>
          <p:cNvSpPr/>
          <p:nvPr/>
        </p:nvSpPr>
        <p:spPr>
          <a:xfrm>
            <a:off x="400505" y="1071590"/>
            <a:ext cx="3409908" cy="1200329"/>
          </a:xfrm>
          <a:prstGeom prst="rect">
            <a:avLst/>
          </a:prstGeom>
        </p:spPr>
        <p:txBody>
          <a:bodyPr wrap="none">
            <a:spAutoFit/>
          </a:bodyPr>
          <a:lstStyle/>
          <a:p>
            <a:r>
              <a:rPr lang="en-US" dirty="0" smtClean="0">
                <a:solidFill>
                  <a:srgbClr val="58B2A6"/>
                </a:solidFill>
              </a:rPr>
              <a:t>1</a:t>
            </a:r>
            <a:r>
              <a:rPr lang="en-US" baseline="30000" dirty="0" smtClean="0">
                <a:solidFill>
                  <a:srgbClr val="58B2A6"/>
                </a:solidFill>
              </a:rPr>
              <a:t>st</a:t>
            </a:r>
            <a:r>
              <a:rPr lang="en-US" dirty="0" smtClean="0">
                <a:solidFill>
                  <a:srgbClr val="58B2A6"/>
                </a:solidFill>
              </a:rPr>
              <a:t> step :</a:t>
            </a:r>
          </a:p>
          <a:p>
            <a:pPr marL="285750" indent="-285750">
              <a:buFont typeface="Arial" charset="0"/>
              <a:buChar char="•"/>
            </a:pPr>
            <a:r>
              <a:rPr lang="en-US" dirty="0" smtClean="0">
                <a:solidFill>
                  <a:schemeClr val="bg1"/>
                </a:solidFill>
              </a:rPr>
              <a:t>Cost background subtraction</a:t>
            </a:r>
          </a:p>
          <a:p>
            <a:pPr marL="285750" indent="-285750">
              <a:buFont typeface="Arial" charset="0"/>
              <a:buChar char="•"/>
            </a:pPr>
            <a:r>
              <a:rPr lang="en-US" dirty="0" smtClean="0">
                <a:solidFill>
                  <a:schemeClr val="bg1"/>
                </a:solidFill>
              </a:rPr>
              <a:t>Rescaling </a:t>
            </a:r>
            <a:r>
              <a:rPr lang="en-US" dirty="0">
                <a:solidFill>
                  <a:schemeClr val="bg1"/>
                </a:solidFill>
              </a:rPr>
              <a:t>of the image</a:t>
            </a:r>
          </a:p>
          <a:p>
            <a:pPr marL="285750" indent="-285750">
              <a:buFont typeface="Arial" charset="0"/>
              <a:buChar char="•"/>
            </a:pPr>
            <a:r>
              <a:rPr lang="en-US" dirty="0">
                <a:solidFill>
                  <a:schemeClr val="bg1"/>
                </a:solidFill>
              </a:rPr>
              <a:t>Average weighted </a:t>
            </a:r>
            <a:r>
              <a:rPr lang="en-US" dirty="0" smtClean="0">
                <a:solidFill>
                  <a:schemeClr val="bg1"/>
                </a:solidFill>
              </a:rPr>
              <a:t>map</a:t>
            </a:r>
          </a:p>
        </p:txBody>
      </p:sp>
      <mc:AlternateContent xmlns:mc="http://schemas.openxmlformats.org/markup-compatibility/2006" xmlns:a14="http://schemas.microsoft.com/office/drawing/2010/main">
        <mc:Choice Requires="a14">
          <p:sp>
            <p:nvSpPr>
              <p:cNvPr id="9" name="Rectangle 8"/>
              <p:cNvSpPr/>
              <p:nvPr/>
            </p:nvSpPr>
            <p:spPr>
              <a:xfrm>
                <a:off x="2927604" y="2744977"/>
                <a:ext cx="6322863" cy="2052741"/>
              </a:xfrm>
              <a:prstGeom prst="rect">
                <a:avLst/>
              </a:prstGeom>
            </p:spPr>
            <p:txBody>
              <a:bodyPr wrap="square">
                <a:spAutoFit/>
              </a:bodyPr>
              <a:lstStyle/>
              <a:p>
                <a:r>
                  <a:rPr lang="en-US" dirty="0" smtClean="0">
                    <a:solidFill>
                      <a:srgbClr val="58B2A6"/>
                    </a:solidFill>
                  </a:rPr>
                  <a:t>2</a:t>
                </a:r>
                <a:r>
                  <a:rPr lang="en-US" baseline="30000" dirty="0" smtClean="0">
                    <a:solidFill>
                      <a:srgbClr val="58B2A6"/>
                    </a:solidFill>
                  </a:rPr>
                  <a:t>nd</a:t>
                </a:r>
                <a:r>
                  <a:rPr lang="en-US" dirty="0" smtClean="0">
                    <a:solidFill>
                      <a:srgbClr val="58B2A6"/>
                    </a:solidFill>
                  </a:rPr>
                  <a:t> step:</a:t>
                </a:r>
              </a:p>
              <a:p>
                <a:pPr marL="285750" indent="-285750">
                  <a:buFont typeface="Arial" charset="0"/>
                  <a:buChar char="•"/>
                </a:pPr>
                <a:r>
                  <a:rPr lang="en-US" dirty="0" smtClean="0">
                    <a:solidFill>
                      <a:schemeClr val="bg1"/>
                    </a:solidFill>
                  </a:rPr>
                  <a:t>2D </a:t>
                </a:r>
                <a:r>
                  <a:rPr lang="en-US" dirty="0">
                    <a:solidFill>
                      <a:schemeClr val="bg1"/>
                    </a:solidFill>
                  </a:rPr>
                  <a:t>background </a:t>
                </a:r>
                <a:r>
                  <a:rPr lang="en-US" dirty="0" smtClean="0">
                    <a:solidFill>
                      <a:schemeClr val="bg1"/>
                    </a:solidFill>
                  </a:rPr>
                  <a:t>subtraction</a:t>
                </a:r>
              </a:p>
              <a:p>
                <a:pPr marL="285750" indent="-285750">
                  <a:buFont typeface="Arial" charset="0"/>
                  <a:buChar char="•"/>
                </a:pPr>
                <a:r>
                  <a:rPr lang="en-US" dirty="0">
                    <a:solidFill>
                      <a:schemeClr val="bg1"/>
                    </a:solidFill>
                  </a:rPr>
                  <a:t>Computed the </a:t>
                </a:r>
                <a:r>
                  <a:rPr lang="en-US" dirty="0" smtClean="0">
                    <a:solidFill>
                      <a:srgbClr val="58B2A6"/>
                    </a:solidFill>
                  </a:rPr>
                  <a:t>slope (a)</a:t>
                </a:r>
                <a:r>
                  <a:rPr lang="en-US" dirty="0" smtClean="0">
                    <a:solidFill>
                      <a:schemeClr val="bg1"/>
                    </a:solidFill>
                  </a:rPr>
                  <a:t>, intercept, residual </a:t>
                </a:r>
                <a:r>
                  <a:rPr lang="en-US" dirty="0">
                    <a:solidFill>
                      <a:schemeClr val="bg1"/>
                    </a:solidFill>
                  </a:rPr>
                  <a:t>for each </a:t>
                </a:r>
                <a:r>
                  <a:rPr lang="en-US" dirty="0" smtClean="0">
                    <a:solidFill>
                      <a:schemeClr val="bg1"/>
                    </a:solidFill>
                  </a:rPr>
                  <a:t>pixel</a:t>
                </a:r>
              </a:p>
              <a:p>
                <a:pPr marL="285750" indent="-285750">
                  <a:buFont typeface="Arial" charset="0"/>
                  <a:buChar char="•"/>
                </a:pPr>
                <a:r>
                  <a:rPr lang="en-US" dirty="0">
                    <a:solidFill>
                      <a:schemeClr val="bg1"/>
                    </a:solidFill>
                  </a:rPr>
                  <a:t>Assign a constant value to the speckles </a:t>
                </a:r>
                <a:r>
                  <a:rPr lang="en-US" dirty="0" smtClean="0">
                    <a:solidFill>
                      <a:schemeClr val="bg1"/>
                    </a:solidFill>
                  </a:rPr>
                  <a:t>slope</a:t>
                </a:r>
              </a:p>
              <a:p>
                <a:pPr marL="285750" indent="-285750">
                  <a:buFont typeface="Arial" charset="0"/>
                  <a:buChar char="•"/>
                </a:pPr>
                <a:r>
                  <a:rPr lang="en-US" dirty="0">
                    <a:solidFill>
                      <a:schemeClr val="bg1"/>
                    </a:solidFill>
                  </a:rPr>
                  <a:t>Subtract the </a:t>
                </a:r>
                <a:r>
                  <a:rPr lang="en-US" dirty="0" smtClean="0">
                    <a:solidFill>
                      <a:schemeClr val="bg1"/>
                    </a:solidFill>
                  </a:rPr>
                  <a:t>constant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𝑎</m:t>
                        </m:r>
                      </m:e>
                      <m:sub>
                        <m:r>
                          <a:rPr lang="en-US" i="1">
                            <a:solidFill>
                              <a:schemeClr val="bg1"/>
                            </a:solidFill>
                            <a:latin typeface="Cambria Math" charset="0"/>
                          </a:rPr>
                          <m:t>𝑠𝑝𝑒𝑐𝑘𝑙𝑒𝑠</m:t>
                        </m:r>
                      </m:sub>
                    </m:sSub>
                  </m:oMath>
                </a14:m>
                <a:r>
                  <a:rPr lang="en-US" dirty="0" smtClean="0">
                    <a:solidFill>
                      <a:schemeClr val="bg1"/>
                    </a:solidFill>
                  </a:rPr>
                  <a:t> </a:t>
                </a:r>
                <a:r>
                  <a:rPr lang="en-US" dirty="0">
                    <a:solidFill>
                      <a:schemeClr val="bg1"/>
                    </a:solidFill>
                  </a:rPr>
                  <a:t>from </a:t>
                </a:r>
                <a:r>
                  <a:rPr lang="en-US" dirty="0" smtClean="0">
                    <a:solidFill>
                      <a:schemeClr val="bg1"/>
                    </a:solidFill>
                  </a:rPr>
                  <a:t>a and divided </a:t>
                </a:r>
                <a:r>
                  <a:rPr lang="en-US" dirty="0">
                    <a:solidFill>
                      <a:schemeClr val="bg1"/>
                    </a:solidFill>
                  </a:rPr>
                  <a:t>by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𝑎</m:t>
                        </m:r>
                      </m:e>
                      <m:sub>
                        <m:r>
                          <a:rPr lang="en-US" i="1">
                            <a:solidFill>
                              <a:schemeClr val="bg1"/>
                            </a:solidFill>
                            <a:latin typeface="Cambria Math" charset="0"/>
                          </a:rPr>
                          <m:t>𝑚𝑎𝑥</m:t>
                        </m:r>
                      </m:sub>
                    </m:sSub>
                  </m:oMath>
                </a14:m>
                <a:endParaRPr lang="en-US" dirty="0" smtClean="0">
                  <a:solidFill>
                    <a:schemeClr val="bg1"/>
                  </a:solidFill>
                </a:endParaRPr>
              </a:p>
              <a:p>
                <a:pPr marL="285750" indent="-285750">
                  <a:buFont typeface="Arial" charset="0"/>
                  <a:buChar char="•"/>
                </a:pPr>
                <a:r>
                  <a:rPr lang="en-US" dirty="0">
                    <a:solidFill>
                      <a:schemeClr val="bg1"/>
                    </a:solidFill>
                  </a:rPr>
                  <a:t>C</a:t>
                </a:r>
                <a:r>
                  <a:rPr lang="en-US" dirty="0" smtClean="0">
                    <a:solidFill>
                      <a:schemeClr val="bg1"/>
                    </a:solidFill>
                  </a:rPr>
                  <a:t>onsidering </a:t>
                </a:r>
                <a:r>
                  <a:rPr lang="en-US" dirty="0">
                    <a:solidFill>
                      <a:schemeClr val="bg1"/>
                    </a:solidFill>
                  </a:rPr>
                  <a:t>the </a:t>
                </a:r>
                <a:r>
                  <a:rPr lang="en-US" dirty="0" smtClean="0">
                    <a:solidFill>
                      <a:schemeClr val="bg1"/>
                    </a:solidFill>
                  </a:rPr>
                  <a:t>cos </a:t>
                </a:r>
                <a:r>
                  <a:rPr lang="en-US" dirty="0">
                    <a:solidFill>
                      <a:schemeClr val="bg1"/>
                    </a:solidFill>
                  </a:rPr>
                  <a:t>of this </a:t>
                </a:r>
                <a:r>
                  <a:rPr lang="en-US" dirty="0" smtClean="0">
                    <a:solidFill>
                      <a:schemeClr val="bg1"/>
                    </a:solidFill>
                  </a:rPr>
                  <a:t>value</a:t>
                </a:r>
                <a:endParaRPr lang="en-US"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927604" y="2744977"/>
                <a:ext cx="6322863" cy="2052741"/>
              </a:xfrm>
              <a:prstGeom prst="rect">
                <a:avLst/>
              </a:prstGeom>
              <a:blipFill rotWithShape="0">
                <a:blip r:embed="rId3"/>
                <a:stretch>
                  <a:fillRect l="-771" t="-1484" b="-3858"/>
                </a:stretch>
              </a:blipFill>
            </p:spPr>
            <p:txBody>
              <a:bodyPr/>
              <a:lstStyle/>
              <a:p>
                <a:r>
                  <a:rPr lang="en-US">
                    <a:noFill/>
                  </a:rPr>
                  <a:t> </a:t>
                </a:r>
              </a:p>
            </p:txBody>
          </p:sp>
        </mc:Fallback>
      </mc:AlternateContent>
      <p:sp>
        <p:nvSpPr>
          <p:cNvPr id="11" name="TextBox 10"/>
          <p:cNvSpPr txBox="1"/>
          <p:nvPr/>
        </p:nvSpPr>
        <p:spPr>
          <a:xfrm>
            <a:off x="3709424" y="676612"/>
            <a:ext cx="1811714" cy="461665"/>
          </a:xfrm>
          <a:prstGeom prst="rect">
            <a:avLst/>
          </a:prstGeom>
          <a:noFill/>
        </p:spPr>
        <p:txBody>
          <a:bodyPr wrap="none" rtlCol="0">
            <a:spAutoFit/>
          </a:bodyPr>
          <a:lstStyle/>
          <a:p>
            <a:r>
              <a:rPr lang="en-US" sz="2400" dirty="0" smtClean="0">
                <a:solidFill>
                  <a:srgbClr val="58B2A6"/>
                </a:solidFill>
              </a:rPr>
              <a:t>2nd method</a:t>
            </a:r>
            <a:endParaRPr lang="en-US" sz="2400" dirty="0">
              <a:solidFill>
                <a:srgbClr val="58B2A6"/>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931" y="1030783"/>
            <a:ext cx="2147689" cy="2147689"/>
          </a:xfrm>
          <a:prstGeom prst="rect">
            <a:avLst/>
          </a:prstGeom>
        </p:spPr>
      </p:pic>
      <p:cxnSp>
        <p:nvCxnSpPr>
          <p:cNvPr id="10" name="Straight Arrow Connector 9"/>
          <p:cNvCxnSpPr/>
          <p:nvPr/>
        </p:nvCxnSpPr>
        <p:spPr>
          <a:xfrm>
            <a:off x="3288632" y="2106137"/>
            <a:ext cx="3176336" cy="0"/>
          </a:xfrm>
          <a:prstGeom prst="straightConnector1">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595" y="2851273"/>
            <a:ext cx="2274925" cy="2274925"/>
          </a:xfrm>
          <a:prstGeom prst="rect">
            <a:avLst/>
          </a:prstGeom>
        </p:spPr>
      </p:pic>
      <p:sp>
        <p:nvSpPr>
          <p:cNvPr id="13" name="Oval 12"/>
          <p:cNvSpPr/>
          <p:nvPr/>
        </p:nvSpPr>
        <p:spPr>
          <a:xfrm>
            <a:off x="1066852" y="3288495"/>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31703" y="4700420"/>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4249" y="2899272"/>
            <a:ext cx="627095" cy="261610"/>
          </a:xfrm>
          <a:prstGeom prst="rect">
            <a:avLst/>
          </a:prstGeom>
          <a:noFill/>
        </p:spPr>
        <p:txBody>
          <a:bodyPr wrap="none" rtlCol="0">
            <a:spAutoFit/>
          </a:bodyPr>
          <a:lstStyle/>
          <a:p>
            <a:r>
              <a:rPr lang="en-US" sz="1100">
                <a:solidFill>
                  <a:srgbClr val="58B2A6"/>
                </a:solidFill>
              </a:rPr>
              <a:t>a</a:t>
            </a:r>
            <a:r>
              <a:rPr lang="en-US" sz="1100" smtClean="0">
                <a:solidFill>
                  <a:srgbClr val="58B2A6"/>
                </a:solidFill>
              </a:rPr>
              <a:t>=-120</a:t>
            </a:r>
            <a:endParaRPr lang="en-US" sz="1100">
              <a:solidFill>
                <a:srgbClr val="58B2A6"/>
              </a:solidFill>
            </a:endParaRPr>
          </a:p>
        </p:txBody>
      </p:sp>
      <p:sp>
        <p:nvSpPr>
          <p:cNvPr id="17" name="TextBox 16"/>
          <p:cNvSpPr txBox="1"/>
          <p:nvPr/>
        </p:nvSpPr>
        <p:spPr>
          <a:xfrm>
            <a:off x="985600" y="4776086"/>
            <a:ext cx="548548" cy="261610"/>
          </a:xfrm>
          <a:prstGeom prst="rect">
            <a:avLst/>
          </a:prstGeom>
          <a:noFill/>
        </p:spPr>
        <p:txBody>
          <a:bodyPr wrap="none" rtlCol="0">
            <a:spAutoFit/>
          </a:bodyPr>
          <a:lstStyle/>
          <a:p>
            <a:r>
              <a:rPr lang="en-US" sz="1100">
                <a:solidFill>
                  <a:srgbClr val="58B2A6"/>
                </a:solidFill>
              </a:rPr>
              <a:t>a</a:t>
            </a:r>
            <a:r>
              <a:rPr lang="en-US" sz="1100" smtClean="0">
                <a:solidFill>
                  <a:srgbClr val="58B2A6"/>
                </a:solidFill>
              </a:rPr>
              <a:t>=-61</a:t>
            </a:r>
            <a:endParaRPr lang="en-US" sz="1100" dirty="0">
              <a:solidFill>
                <a:srgbClr val="58B2A6"/>
              </a:solidFill>
            </a:endParaRPr>
          </a:p>
        </p:txBody>
      </p:sp>
      <p:sp>
        <p:nvSpPr>
          <p:cNvPr id="18" name="TextBox 17"/>
          <p:cNvSpPr txBox="1"/>
          <p:nvPr/>
        </p:nvSpPr>
        <p:spPr>
          <a:xfrm>
            <a:off x="6446030" y="598917"/>
            <a:ext cx="2391489" cy="338554"/>
          </a:xfrm>
          <a:prstGeom prst="rect">
            <a:avLst/>
          </a:prstGeom>
          <a:noFill/>
        </p:spPr>
        <p:txBody>
          <a:bodyPr wrap="none" rtlCol="0">
            <a:spAutoFit/>
          </a:bodyPr>
          <a:lstStyle/>
          <a:p>
            <a:r>
              <a:rPr lang="en-US" sz="1600" dirty="0" smtClean="0">
                <a:solidFill>
                  <a:srgbClr val="58B2A6"/>
                </a:solidFill>
              </a:rPr>
              <a:t>Averaged weighted map</a:t>
            </a:r>
            <a:endParaRPr lang="en-US" sz="1600" dirty="0">
              <a:solidFill>
                <a:srgbClr val="58B2A6"/>
              </a:solidFill>
            </a:endParaRPr>
          </a:p>
        </p:txBody>
      </p:sp>
      <p:sp>
        <p:nvSpPr>
          <p:cNvPr id="19" name="TextBox 18"/>
          <p:cNvSpPr txBox="1"/>
          <p:nvPr/>
        </p:nvSpPr>
        <p:spPr>
          <a:xfrm>
            <a:off x="783093" y="2448913"/>
            <a:ext cx="1164101" cy="338554"/>
          </a:xfrm>
          <a:prstGeom prst="rect">
            <a:avLst/>
          </a:prstGeom>
          <a:noFill/>
        </p:spPr>
        <p:txBody>
          <a:bodyPr wrap="none" rtlCol="0">
            <a:spAutoFit/>
          </a:bodyPr>
          <a:lstStyle/>
          <a:p>
            <a:r>
              <a:rPr lang="en-US" sz="1600" smtClean="0">
                <a:solidFill>
                  <a:srgbClr val="58B2A6"/>
                </a:solidFill>
              </a:rPr>
              <a:t>Slope map</a:t>
            </a:r>
            <a:endParaRPr lang="en-US" sz="1600" dirty="0">
              <a:solidFill>
                <a:srgbClr val="58B2A6"/>
              </a:solidFill>
            </a:endParaRPr>
          </a:p>
        </p:txBody>
      </p:sp>
      <mc:AlternateContent xmlns:mc="http://schemas.openxmlformats.org/markup-compatibility/2006" xmlns:a14="http://schemas.microsoft.com/office/drawing/2010/main">
        <mc:Choice Requires="a14">
          <p:sp>
            <p:nvSpPr>
              <p:cNvPr id="20" name="Rectangle 19"/>
              <p:cNvSpPr/>
              <p:nvPr/>
            </p:nvSpPr>
            <p:spPr>
              <a:xfrm>
                <a:off x="4463337" y="5420730"/>
                <a:ext cx="3202928" cy="390748"/>
              </a:xfrm>
              <a:prstGeom prst="rect">
                <a:avLst/>
              </a:prstGeom>
            </p:spPr>
            <p:txBody>
              <a:bodyPr wrap="none">
                <a:spAutoFit/>
              </a:bodyPr>
              <a:lstStyle/>
              <a:p>
                <a:r>
                  <a:rPr lang="hr-HR" dirty="0" smtClean="0">
                    <a:solidFill>
                      <a:schemeClr val="bg1"/>
                    </a:solidFill>
                    <a:latin typeface="Menlo-Regular" charset="0"/>
                  </a:rPr>
                  <a:t>- </a:t>
                </a:r>
                <a:r>
                  <a:rPr lang="hr-HR" dirty="0" err="1" smtClean="0">
                    <a:solidFill>
                      <a:schemeClr val="bg1"/>
                    </a:solidFill>
                    <a:latin typeface="Menlo-Regular" charset="0"/>
                  </a:rPr>
                  <a:t>mean</a:t>
                </a:r>
                <a:r>
                  <a:rPr lang="hr-HR" dirty="0" smtClean="0">
                    <a:solidFill>
                      <a:schemeClr val="bg1"/>
                    </a:solidFill>
                    <a:latin typeface="Menlo-Regular" charset="0"/>
                  </a:rPr>
                  <a:t>(</a:t>
                </a:r>
                <a14:m>
                  <m:oMath xmlns:m="http://schemas.openxmlformats.org/officeDocument/2006/math">
                    <m:sSub>
                      <m:sSubPr>
                        <m:ctrlPr>
                          <a:rPr lang="en-US" i="1" smtClean="0">
                            <a:solidFill>
                              <a:schemeClr val="bg1"/>
                            </a:solidFill>
                            <a:latin typeface="Cambria Math"/>
                          </a:rPr>
                        </m:ctrlPr>
                      </m:sSubPr>
                      <m:e>
                        <m:r>
                          <a:rPr lang="en-US" b="0" i="1" smtClean="0">
                            <a:solidFill>
                              <a:schemeClr val="bg1"/>
                            </a:solidFill>
                            <a:latin typeface="Cambria Math" charset="0"/>
                          </a:rPr>
                          <m:t>𝑎</m:t>
                        </m:r>
                      </m:e>
                      <m:sub>
                        <m:r>
                          <a:rPr lang="en-US" b="0" i="1" smtClean="0">
                            <a:solidFill>
                              <a:schemeClr val="bg1"/>
                            </a:solidFill>
                            <a:latin typeface="Cambria Math" charset="0"/>
                          </a:rPr>
                          <m:t>𝑠𝑝𝑒𝑐𝑘𝑙𝑒𝑠</m:t>
                        </m:r>
                      </m:sub>
                    </m:sSub>
                  </m:oMath>
                </a14:m>
                <a:r>
                  <a:rPr lang="hr-HR" dirty="0" smtClean="0">
                    <a:solidFill>
                      <a:schemeClr val="bg1"/>
                    </a:solidFill>
                    <a:latin typeface="Menlo-Regular" charset="0"/>
                  </a:rPr>
                  <a:t>))/</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𝑎</m:t>
                        </m:r>
                      </m:e>
                      <m:sub>
                        <m:r>
                          <a:rPr lang="en-US" b="0" i="1" smtClean="0">
                            <a:solidFill>
                              <a:schemeClr val="bg1"/>
                            </a:solidFill>
                            <a:latin typeface="Cambria Math" charset="0"/>
                          </a:rPr>
                          <m:t>𝑚𝑎𝑥</m:t>
                        </m:r>
                      </m:sub>
                    </m:sSub>
                  </m:oMath>
                </a14:m>
                <a:r>
                  <a:rPr lang="hr-HR" dirty="0" smtClean="0">
                    <a:solidFill>
                      <a:schemeClr val="bg1"/>
                    </a:solidFill>
                    <a:latin typeface="Menlo-Regular" charset="0"/>
                  </a:rPr>
                  <a:t> =</a:t>
                </a:r>
                <a:endParaRPr lang="en-US" dirty="0">
                  <a:solidFill>
                    <a:schemeClr val="bg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4463337" y="5420730"/>
                <a:ext cx="3202928" cy="390748"/>
              </a:xfrm>
              <a:prstGeom prst="rect">
                <a:avLst/>
              </a:prstGeom>
              <a:blipFill rotWithShape="0">
                <a:blip r:embed="rId6"/>
                <a:stretch>
                  <a:fillRect l="-1521" t="-7813" r="-570" b="-18750"/>
                </a:stretch>
              </a:blipFill>
            </p:spPr>
            <p:txBody>
              <a:bodyPr/>
              <a:lstStyle/>
              <a:p>
                <a:r>
                  <a:rPr lang="en-US">
                    <a:noFill/>
                  </a:rPr>
                  <a:t> </a:t>
                </a:r>
              </a:p>
            </p:txBody>
          </p:sp>
        </mc:Fallback>
      </mc:AlternateContent>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303" y="5184618"/>
            <a:ext cx="1134978" cy="1134978"/>
          </a:xfrm>
          <a:prstGeom prst="rect">
            <a:avLst/>
          </a:prstGeom>
        </p:spPr>
      </p:pic>
      <p:sp>
        <p:nvSpPr>
          <p:cNvPr id="23" name="Oval 22"/>
          <p:cNvSpPr/>
          <p:nvPr/>
        </p:nvSpPr>
        <p:spPr>
          <a:xfrm>
            <a:off x="4110995" y="6715261"/>
            <a:ext cx="45719" cy="45719"/>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547587" y="5442146"/>
            <a:ext cx="742511" cy="369332"/>
          </a:xfrm>
          <a:prstGeom prst="rect">
            <a:avLst/>
          </a:prstGeom>
        </p:spPr>
        <p:txBody>
          <a:bodyPr wrap="none">
            <a:spAutoFit/>
          </a:bodyPr>
          <a:lstStyle/>
          <a:p>
            <a:r>
              <a:rPr lang="en-US" dirty="0" smtClean="0">
                <a:solidFill>
                  <a:schemeClr val="bg1"/>
                </a:solidFill>
                <a:latin typeface="Menlo-Regular" charset="0"/>
              </a:rPr>
              <a:t>cos(</a:t>
            </a:r>
            <a:endParaRPr lang="en-US" dirty="0">
              <a:solidFill>
                <a:schemeClr val="bg1"/>
              </a:solidFill>
            </a:endParaRPr>
          </a:p>
        </p:txBody>
      </p:sp>
      <p:cxnSp>
        <p:nvCxnSpPr>
          <p:cNvPr id="27" name="Straight Arrow Connector 26"/>
          <p:cNvCxnSpPr/>
          <p:nvPr/>
        </p:nvCxnSpPr>
        <p:spPr>
          <a:xfrm flipH="1" flipV="1">
            <a:off x="2600623" y="3505403"/>
            <a:ext cx="326982" cy="0"/>
          </a:xfrm>
          <a:prstGeom prst="straightConnector1">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761" y="5249292"/>
            <a:ext cx="1139563" cy="1139563"/>
          </a:xfrm>
          <a:prstGeom prst="rect">
            <a:avLst/>
          </a:prstGeom>
        </p:spPr>
      </p:pic>
      <p:cxnSp>
        <p:nvCxnSpPr>
          <p:cNvPr id="38" name="Elbow Connector 37"/>
          <p:cNvCxnSpPr/>
          <p:nvPr/>
        </p:nvCxnSpPr>
        <p:spPr>
          <a:xfrm>
            <a:off x="6681376" y="4594692"/>
            <a:ext cx="963382" cy="814584"/>
          </a:xfrm>
          <a:prstGeom prst="bentConnector3">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960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16" grpId="0"/>
      <p:bldP spid="17" grpId="0"/>
      <p:bldP spid="19" grpId="0"/>
      <p:bldP spid="20"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11</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8" name="Rectangle 7"/>
          <p:cNvSpPr/>
          <p:nvPr/>
        </p:nvSpPr>
        <p:spPr>
          <a:xfrm>
            <a:off x="380671" y="4541108"/>
            <a:ext cx="5135060" cy="1754326"/>
          </a:xfrm>
          <a:prstGeom prst="rect">
            <a:avLst/>
          </a:prstGeom>
        </p:spPr>
        <p:txBody>
          <a:bodyPr wrap="square">
            <a:spAutoFit/>
          </a:bodyPr>
          <a:lstStyle/>
          <a:p>
            <a:r>
              <a:rPr lang="en-US" dirty="0" smtClean="0">
                <a:solidFill>
                  <a:srgbClr val="58B2A6"/>
                </a:solidFill>
              </a:rPr>
              <a:t>3</a:t>
            </a:r>
            <a:r>
              <a:rPr lang="en-US" baseline="30000" dirty="0" smtClean="0">
                <a:solidFill>
                  <a:srgbClr val="58B2A6"/>
                </a:solidFill>
              </a:rPr>
              <a:t>rd</a:t>
            </a:r>
            <a:r>
              <a:rPr lang="en-US" dirty="0" smtClean="0">
                <a:solidFill>
                  <a:srgbClr val="58B2A6"/>
                </a:solidFill>
              </a:rPr>
              <a:t> </a:t>
            </a:r>
            <a:r>
              <a:rPr lang="en-US" dirty="0">
                <a:solidFill>
                  <a:srgbClr val="58B2A6"/>
                </a:solidFill>
              </a:rPr>
              <a:t>step:</a:t>
            </a:r>
          </a:p>
          <a:p>
            <a:pPr marL="285750" indent="-285750">
              <a:buFont typeface="Arial" charset="0"/>
              <a:buChar char="•"/>
            </a:pPr>
            <a:r>
              <a:rPr lang="en-US" dirty="0" smtClean="0">
                <a:solidFill>
                  <a:schemeClr val="bg1"/>
                </a:solidFill>
              </a:rPr>
              <a:t>Average of </a:t>
            </a:r>
            <a:r>
              <a:rPr lang="en-US" dirty="0" smtClean="0">
                <a:solidFill>
                  <a:srgbClr val="58B2A6"/>
                </a:solidFill>
              </a:rPr>
              <a:t>1</a:t>
            </a:r>
            <a:r>
              <a:rPr lang="en-US" baseline="30000" dirty="0" smtClean="0">
                <a:solidFill>
                  <a:srgbClr val="58B2A6"/>
                </a:solidFill>
              </a:rPr>
              <a:t>st</a:t>
            </a:r>
            <a:r>
              <a:rPr lang="en-US" dirty="0" smtClean="0">
                <a:solidFill>
                  <a:srgbClr val="58B2A6"/>
                </a:solidFill>
              </a:rPr>
              <a:t> step</a:t>
            </a:r>
            <a:r>
              <a:rPr lang="en-US" dirty="0" smtClean="0">
                <a:solidFill>
                  <a:schemeClr val="bg1"/>
                </a:solidFill>
              </a:rPr>
              <a:t> times the map of speckles created with </a:t>
            </a:r>
            <a:r>
              <a:rPr lang="en-US" dirty="0">
                <a:solidFill>
                  <a:srgbClr val="58B2A6"/>
                </a:solidFill>
              </a:rPr>
              <a:t>2</a:t>
            </a:r>
            <a:r>
              <a:rPr lang="en-US" baseline="30000" dirty="0">
                <a:solidFill>
                  <a:srgbClr val="58B2A6"/>
                </a:solidFill>
              </a:rPr>
              <a:t>nd</a:t>
            </a:r>
            <a:r>
              <a:rPr lang="en-US" dirty="0">
                <a:solidFill>
                  <a:srgbClr val="58B2A6"/>
                </a:solidFill>
              </a:rPr>
              <a:t> </a:t>
            </a:r>
            <a:r>
              <a:rPr lang="en-US" dirty="0" smtClean="0">
                <a:solidFill>
                  <a:srgbClr val="58B2A6"/>
                </a:solidFill>
              </a:rPr>
              <a:t>step</a:t>
            </a:r>
          </a:p>
          <a:p>
            <a:pPr marL="285750" indent="-285750">
              <a:buFont typeface="Arial" charset="0"/>
              <a:buChar char="•"/>
            </a:pPr>
            <a:r>
              <a:rPr lang="en-US" dirty="0">
                <a:solidFill>
                  <a:schemeClr val="bg1"/>
                </a:solidFill>
              </a:rPr>
              <a:t>Scaling back </a:t>
            </a:r>
          </a:p>
          <a:p>
            <a:pPr marL="285750" indent="-285750">
              <a:buFont typeface="Arial" charset="0"/>
              <a:buChar char="•"/>
            </a:pPr>
            <a:r>
              <a:rPr lang="en-US" dirty="0">
                <a:solidFill>
                  <a:schemeClr val="bg1"/>
                </a:solidFill>
              </a:rPr>
              <a:t>Subtracted to the </a:t>
            </a:r>
            <a:r>
              <a:rPr lang="en-US" dirty="0" smtClean="0">
                <a:solidFill>
                  <a:schemeClr val="bg1"/>
                </a:solidFill>
              </a:rPr>
              <a:t>original image subtracted by the constant background</a:t>
            </a:r>
            <a:endParaRPr lang="en-US" dirty="0" smtClean="0">
              <a:solidFill>
                <a:srgbClr val="58B2A6"/>
              </a:solidFill>
            </a:endParaRPr>
          </a:p>
        </p:txBody>
      </p:sp>
      <p:sp>
        <p:nvSpPr>
          <p:cNvPr id="9" name="Rectangle 8"/>
          <p:cNvSpPr/>
          <p:nvPr/>
        </p:nvSpPr>
        <p:spPr>
          <a:xfrm>
            <a:off x="3760857" y="2648380"/>
            <a:ext cx="5116051" cy="1200329"/>
          </a:xfrm>
          <a:prstGeom prst="rect">
            <a:avLst/>
          </a:prstGeom>
        </p:spPr>
        <p:txBody>
          <a:bodyPr wrap="square">
            <a:spAutoFit/>
          </a:bodyPr>
          <a:lstStyle/>
          <a:p>
            <a:r>
              <a:rPr lang="en-US" dirty="0" smtClean="0">
                <a:solidFill>
                  <a:srgbClr val="58B2A6"/>
                </a:solidFill>
              </a:rPr>
              <a:t>2</a:t>
            </a:r>
            <a:r>
              <a:rPr lang="en-US" baseline="30000" dirty="0" smtClean="0">
                <a:solidFill>
                  <a:srgbClr val="58B2A6"/>
                </a:solidFill>
              </a:rPr>
              <a:t>nd</a:t>
            </a:r>
            <a:r>
              <a:rPr lang="en-US" dirty="0" smtClean="0">
                <a:solidFill>
                  <a:srgbClr val="58B2A6"/>
                </a:solidFill>
              </a:rPr>
              <a:t> step:</a:t>
            </a:r>
          </a:p>
          <a:p>
            <a:pPr marL="285750" indent="-285750">
              <a:buFont typeface="Arial" charset="0"/>
              <a:buChar char="•"/>
            </a:pPr>
            <a:r>
              <a:rPr lang="en-US" dirty="0" smtClean="0">
                <a:solidFill>
                  <a:schemeClr val="bg1"/>
                </a:solidFill>
              </a:rPr>
              <a:t>...</a:t>
            </a:r>
          </a:p>
          <a:p>
            <a:pPr marL="285750" indent="-285750">
              <a:buFont typeface="Arial" charset="0"/>
              <a:buChar char="•"/>
            </a:pPr>
            <a:r>
              <a:rPr lang="en-US" dirty="0" smtClean="0">
                <a:solidFill>
                  <a:schemeClr val="bg1"/>
                </a:solidFill>
              </a:rPr>
              <a:t>We </a:t>
            </a:r>
            <a:r>
              <a:rPr lang="en-US" dirty="0">
                <a:solidFill>
                  <a:schemeClr val="bg1"/>
                </a:solidFill>
              </a:rPr>
              <a:t>considered the cos of this value – to have it from -1 to 1: </a:t>
            </a:r>
            <a:r>
              <a:rPr lang="en-US" dirty="0">
                <a:solidFill>
                  <a:srgbClr val="58B2A6"/>
                </a:solidFill>
              </a:rPr>
              <a:t>map of </a:t>
            </a:r>
            <a:r>
              <a:rPr lang="en-US" dirty="0" smtClean="0">
                <a:solidFill>
                  <a:srgbClr val="58B2A6"/>
                </a:solidFill>
              </a:rPr>
              <a:t>speckles</a:t>
            </a:r>
            <a:endParaRPr lang="en-US" dirty="0">
              <a:solidFill>
                <a:schemeClr val="bg1"/>
              </a:solidFill>
            </a:endParaRPr>
          </a:p>
        </p:txBody>
      </p:sp>
      <p:sp>
        <p:nvSpPr>
          <p:cNvPr id="11" name="TextBox 10"/>
          <p:cNvSpPr txBox="1"/>
          <p:nvPr/>
        </p:nvSpPr>
        <p:spPr>
          <a:xfrm>
            <a:off x="3810413" y="590201"/>
            <a:ext cx="1811714" cy="461665"/>
          </a:xfrm>
          <a:prstGeom prst="rect">
            <a:avLst/>
          </a:prstGeom>
          <a:noFill/>
        </p:spPr>
        <p:txBody>
          <a:bodyPr wrap="none" rtlCol="0">
            <a:spAutoFit/>
          </a:bodyPr>
          <a:lstStyle/>
          <a:p>
            <a:r>
              <a:rPr lang="en-US" sz="2400" dirty="0" smtClean="0">
                <a:solidFill>
                  <a:srgbClr val="58B2A6"/>
                </a:solidFill>
              </a:rPr>
              <a:t>2nd method</a:t>
            </a:r>
            <a:endParaRPr lang="en-US" sz="2400" dirty="0">
              <a:solidFill>
                <a:srgbClr val="58B2A6"/>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06" y="2099076"/>
            <a:ext cx="2360280" cy="2360280"/>
          </a:xfrm>
          <a:prstGeom prst="rect">
            <a:avLst/>
          </a:prstGeom>
        </p:spPr>
      </p:pic>
      <p:sp>
        <p:nvSpPr>
          <p:cNvPr id="12" name="Oval 11"/>
          <p:cNvSpPr/>
          <p:nvPr/>
        </p:nvSpPr>
        <p:spPr>
          <a:xfrm>
            <a:off x="1306325" y="2548599"/>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88764" y="4030862"/>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1163806" y="2174440"/>
                <a:ext cx="364202" cy="261610"/>
              </a:xfrm>
              <a:prstGeom prst="rect">
                <a:avLst/>
              </a:prstGeom>
              <a:noFill/>
            </p:spPr>
            <p:txBody>
              <a:bodyPr wrap="none" rtlCol="0">
                <a:spAutoFit/>
              </a:bodyPr>
              <a:lstStyle/>
              <a:p>
                <a14:m>
                  <m:oMath xmlns:m="http://schemas.openxmlformats.org/officeDocument/2006/math">
                    <m:r>
                      <a:rPr lang="en-US" sz="1100" i="1" smtClean="0">
                        <a:solidFill>
                          <a:srgbClr val="58B2A6"/>
                        </a:solidFill>
                        <a:latin typeface="Cambria Math" charset="0"/>
                        <a:ea typeface="Cambria Math" charset="0"/>
                        <a:cs typeface="Cambria Math" charset="0"/>
                      </a:rPr>
                      <m:t>~</m:t>
                    </m:r>
                  </m:oMath>
                </a14:m>
                <a:r>
                  <a:rPr lang="en-US" sz="1100" dirty="0" smtClean="0">
                    <a:solidFill>
                      <a:srgbClr val="58B2A6"/>
                    </a:solidFill>
                  </a:rPr>
                  <a:t>1</a:t>
                </a:r>
                <a:endParaRPr lang="en-US" sz="1100" dirty="0">
                  <a:solidFill>
                    <a:srgbClr val="58B2A6"/>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163806" y="2174440"/>
                <a:ext cx="364202" cy="261610"/>
              </a:xfrm>
              <a:prstGeom prst="rect">
                <a:avLst/>
              </a:prstGeom>
              <a:blipFill rotWithShape="0">
                <a:blip r:embed="rId4"/>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306324" y="4119639"/>
                <a:ext cx="25230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100" i="1" dirty="0" smtClean="0">
                          <a:solidFill>
                            <a:srgbClr val="58B2A6"/>
                          </a:solidFill>
                          <a:latin typeface="Cambria Math" charset="0"/>
                          <a:ea typeface="Cambria Math" charset="0"/>
                          <a:cs typeface="Cambria Math" charset="0"/>
                        </a:rPr>
                        <m:t>~</m:t>
                      </m:r>
                      <m:r>
                        <a:rPr lang="en-US" sz="1100" b="0" i="1" dirty="0" smtClean="0">
                          <a:solidFill>
                            <a:srgbClr val="58B2A6"/>
                          </a:solidFill>
                          <a:latin typeface="Cambria Math" charset="0"/>
                          <a:ea typeface="Cambria Math" charset="0"/>
                          <a:cs typeface="Cambria Math" charset="0"/>
                        </a:rPr>
                        <m:t>1</m:t>
                      </m:r>
                    </m:oMath>
                  </m:oMathPara>
                </a14:m>
                <a:endParaRPr lang="en-US" sz="1100" dirty="0">
                  <a:solidFill>
                    <a:srgbClr val="58B2A6"/>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6324" y="4119639"/>
                <a:ext cx="252305" cy="261610"/>
              </a:xfrm>
              <a:prstGeom prst="rect">
                <a:avLst/>
              </a:prstGeom>
              <a:blipFill rotWithShape="0">
                <a:blip r:embed="rId5"/>
                <a:stretch>
                  <a:fillRect r="-26190"/>
                </a:stretch>
              </a:blipFill>
            </p:spPr>
            <p:txBody>
              <a:bodyPr/>
              <a:lstStyle/>
              <a:p>
                <a:r>
                  <a:rPr lang="en-US">
                    <a:noFill/>
                  </a:rPr>
                  <a:t> </a:t>
                </a:r>
              </a:p>
            </p:txBody>
          </p:sp>
        </mc:Fallback>
      </mc:AlternateContent>
      <p:sp>
        <p:nvSpPr>
          <p:cNvPr id="16" name="Rectangle 15"/>
          <p:cNvSpPr/>
          <p:nvPr/>
        </p:nvSpPr>
        <p:spPr>
          <a:xfrm>
            <a:off x="272088" y="928932"/>
            <a:ext cx="2828659" cy="923330"/>
          </a:xfrm>
          <a:prstGeom prst="rect">
            <a:avLst/>
          </a:prstGeom>
        </p:spPr>
        <p:txBody>
          <a:bodyPr wrap="none">
            <a:spAutoFit/>
          </a:bodyPr>
          <a:lstStyle/>
          <a:p>
            <a:r>
              <a:rPr lang="en-US" dirty="0" smtClean="0">
                <a:solidFill>
                  <a:srgbClr val="58B2A6"/>
                </a:solidFill>
              </a:rPr>
              <a:t>1</a:t>
            </a:r>
            <a:r>
              <a:rPr lang="en-US" baseline="30000" dirty="0" smtClean="0">
                <a:solidFill>
                  <a:srgbClr val="58B2A6"/>
                </a:solidFill>
              </a:rPr>
              <a:t>st</a:t>
            </a:r>
            <a:r>
              <a:rPr lang="en-US" dirty="0" smtClean="0">
                <a:solidFill>
                  <a:srgbClr val="58B2A6"/>
                </a:solidFill>
              </a:rPr>
              <a:t> step :</a:t>
            </a:r>
          </a:p>
          <a:p>
            <a:pPr marL="285750" indent="-285750">
              <a:buFont typeface="Arial" charset="0"/>
              <a:buChar char="•"/>
            </a:pPr>
            <a:r>
              <a:rPr lang="is-IS" dirty="0" smtClean="0">
                <a:solidFill>
                  <a:schemeClr val="bg1"/>
                </a:solidFill>
              </a:rPr>
              <a:t>…</a:t>
            </a:r>
          </a:p>
          <a:p>
            <a:pPr marL="285750" indent="-285750">
              <a:buFont typeface="Arial" charset="0"/>
              <a:buChar char="•"/>
            </a:pPr>
            <a:r>
              <a:rPr lang="en-US" dirty="0" smtClean="0">
                <a:solidFill>
                  <a:schemeClr val="bg1"/>
                </a:solidFill>
              </a:rPr>
              <a:t>Average </a:t>
            </a:r>
            <a:r>
              <a:rPr lang="en-US" dirty="0">
                <a:solidFill>
                  <a:schemeClr val="bg1"/>
                </a:solidFill>
              </a:rPr>
              <a:t>weighted </a:t>
            </a:r>
            <a:r>
              <a:rPr lang="en-US" dirty="0" smtClean="0">
                <a:solidFill>
                  <a:schemeClr val="bg1"/>
                </a:solidFill>
              </a:rPr>
              <a:t>map</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7320" y="1022034"/>
            <a:ext cx="2147689" cy="2147689"/>
          </a:xfrm>
          <a:prstGeom prst="rect">
            <a:avLst/>
          </a:prstGeom>
        </p:spPr>
      </p:pic>
      <p:sp>
        <p:nvSpPr>
          <p:cNvPr id="19" name="TextBox 18"/>
          <p:cNvSpPr txBox="1"/>
          <p:nvPr/>
        </p:nvSpPr>
        <p:spPr>
          <a:xfrm>
            <a:off x="6485419" y="681481"/>
            <a:ext cx="2391489" cy="338554"/>
          </a:xfrm>
          <a:prstGeom prst="rect">
            <a:avLst/>
          </a:prstGeom>
          <a:noFill/>
        </p:spPr>
        <p:txBody>
          <a:bodyPr wrap="none" rtlCol="0">
            <a:spAutoFit/>
          </a:bodyPr>
          <a:lstStyle/>
          <a:p>
            <a:r>
              <a:rPr lang="en-US" sz="1600" dirty="0" smtClean="0">
                <a:solidFill>
                  <a:srgbClr val="58B2A6"/>
                </a:solidFill>
              </a:rPr>
              <a:t>Averaged weighted map</a:t>
            </a:r>
            <a:endParaRPr lang="en-US" sz="1600" dirty="0">
              <a:solidFill>
                <a:srgbClr val="58B2A6"/>
              </a:solidFill>
            </a:endParaRPr>
          </a:p>
        </p:txBody>
      </p:sp>
      <p:cxnSp>
        <p:nvCxnSpPr>
          <p:cNvPr id="20" name="Straight Arrow Connector 19"/>
          <p:cNvCxnSpPr/>
          <p:nvPr/>
        </p:nvCxnSpPr>
        <p:spPr>
          <a:xfrm>
            <a:off x="3309083" y="1684102"/>
            <a:ext cx="3176336" cy="0"/>
          </a:xfrm>
          <a:prstGeom prst="straightConnector1">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760786" y="3371064"/>
            <a:ext cx="1000071" cy="0"/>
          </a:xfrm>
          <a:prstGeom prst="straightConnector1">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898672" y="2796099"/>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947499" y="2623266"/>
                <a:ext cx="51007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i="1" smtClean="0">
                          <a:solidFill>
                            <a:srgbClr val="58B2A6"/>
                          </a:solidFill>
                          <a:latin typeface="Cambria Math" charset="0"/>
                          <a:ea typeface="Cambria Math" charset="0"/>
                          <a:cs typeface="Cambria Math" charset="0"/>
                        </a:rPr>
                        <m:t>~</m:t>
                      </m:r>
                      <m:r>
                        <a:rPr lang="en-US" sz="1100" b="0" i="0" smtClean="0">
                          <a:solidFill>
                            <a:srgbClr val="58B2A6"/>
                          </a:solidFill>
                          <a:latin typeface="Cambria Math" charset="0"/>
                          <a:ea typeface="Cambria Math" charset="0"/>
                          <a:cs typeface="Cambria Math" charset="0"/>
                        </a:rPr>
                        <m:t>0.5</m:t>
                      </m:r>
                    </m:oMath>
                  </m:oMathPara>
                </a14:m>
                <a:endParaRPr lang="en-US" sz="1100" dirty="0">
                  <a:solidFill>
                    <a:srgbClr val="58B2A6"/>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47499" y="2623266"/>
                <a:ext cx="510076" cy="261610"/>
              </a:xfrm>
              <a:prstGeom prst="rect">
                <a:avLst/>
              </a:prstGeom>
              <a:blipFill rotWithShape="0">
                <a:blip r:embed="rId7"/>
                <a:stretch>
                  <a:fillRect/>
                </a:stretch>
              </a:blipFill>
            </p:spPr>
            <p:txBody>
              <a:bodyPr/>
              <a:lstStyle/>
              <a:p>
                <a:r>
                  <a:rPr lang="en-US">
                    <a:noFill/>
                  </a:rPr>
                  <a:t> </a:t>
                </a:r>
              </a:p>
            </p:txBody>
          </p:sp>
        </mc:Fallback>
      </mc:AlternateContent>
      <p:sp>
        <p:nvSpPr>
          <p:cNvPr id="24" name="Oval 23"/>
          <p:cNvSpPr/>
          <p:nvPr/>
        </p:nvSpPr>
        <p:spPr>
          <a:xfrm>
            <a:off x="1637591" y="3322730"/>
            <a:ext cx="97654" cy="88777"/>
          </a:xfrm>
          <a:prstGeom prst="ellipse">
            <a:avLst/>
          </a:prstGeom>
          <a:noFill/>
          <a:ln>
            <a:solidFill>
              <a:srgbClr val="58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1686418" y="3149897"/>
                <a:ext cx="40267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i="1" smtClean="0">
                          <a:solidFill>
                            <a:srgbClr val="58B2A6"/>
                          </a:solidFill>
                          <a:latin typeface="Cambria Math" charset="0"/>
                          <a:ea typeface="Cambria Math" charset="0"/>
                          <a:cs typeface="Cambria Math" charset="0"/>
                        </a:rPr>
                        <m:t>~</m:t>
                      </m:r>
                      <m:r>
                        <a:rPr lang="en-US" sz="1100" b="0" i="0" smtClean="0">
                          <a:solidFill>
                            <a:srgbClr val="58B2A6"/>
                          </a:solidFill>
                          <a:latin typeface="Cambria Math" charset="0"/>
                          <a:ea typeface="Cambria Math" charset="0"/>
                          <a:cs typeface="Cambria Math" charset="0"/>
                        </a:rPr>
                        <m:t>0</m:t>
                      </m:r>
                    </m:oMath>
                  </m:oMathPara>
                </a14:m>
                <a:endParaRPr lang="en-US" sz="1100" dirty="0">
                  <a:solidFill>
                    <a:srgbClr val="58B2A6"/>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686418" y="3149897"/>
                <a:ext cx="402674" cy="261610"/>
              </a:xfrm>
              <a:prstGeom prst="rect">
                <a:avLst/>
              </a:prstGeom>
              <a:blipFill rotWithShape="0">
                <a:blip r:embed="rId8"/>
                <a:stretch>
                  <a:fillRect/>
                </a:stretch>
              </a:blipFill>
            </p:spPr>
            <p:txBody>
              <a:bodyPr/>
              <a:lstStyle/>
              <a:p>
                <a:r>
                  <a:rPr lang="en-US">
                    <a:noFill/>
                  </a:rPr>
                  <a:t> </a:t>
                </a:r>
              </a:p>
            </p:txBody>
          </p:sp>
        </mc:Fallback>
      </mc:AlternateContent>
      <p:sp>
        <p:nvSpPr>
          <p:cNvPr id="26" name="TextBox 25"/>
          <p:cNvSpPr txBox="1"/>
          <p:nvPr/>
        </p:nvSpPr>
        <p:spPr>
          <a:xfrm>
            <a:off x="884406" y="1765146"/>
            <a:ext cx="1393330" cy="338554"/>
          </a:xfrm>
          <a:prstGeom prst="rect">
            <a:avLst/>
          </a:prstGeom>
          <a:noFill/>
        </p:spPr>
        <p:txBody>
          <a:bodyPr wrap="none" rtlCol="0">
            <a:spAutoFit/>
          </a:bodyPr>
          <a:lstStyle/>
          <a:p>
            <a:r>
              <a:rPr lang="en-US" sz="1600" dirty="0">
                <a:solidFill>
                  <a:srgbClr val="58B2A6"/>
                </a:solidFill>
              </a:rPr>
              <a:t>C</a:t>
            </a:r>
            <a:r>
              <a:rPr lang="en-US" sz="1600" dirty="0" smtClean="0">
                <a:solidFill>
                  <a:srgbClr val="58B2A6"/>
                </a:solidFill>
              </a:rPr>
              <a:t>os flag map</a:t>
            </a:r>
            <a:endParaRPr lang="en-US" sz="1600" dirty="0">
              <a:solidFill>
                <a:srgbClr val="58B2A6"/>
              </a:solidFill>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968" y="3806798"/>
            <a:ext cx="2170402" cy="2170402"/>
          </a:xfrm>
          <a:prstGeom prst="rect">
            <a:avLst/>
          </a:prstGeom>
        </p:spPr>
      </p:pic>
      <p:cxnSp>
        <p:nvCxnSpPr>
          <p:cNvPr id="28" name="Straight Arrow Connector 27"/>
          <p:cNvCxnSpPr/>
          <p:nvPr/>
        </p:nvCxnSpPr>
        <p:spPr>
          <a:xfrm flipV="1">
            <a:off x="5437594" y="4996960"/>
            <a:ext cx="1065410" cy="0"/>
          </a:xfrm>
          <a:prstGeom prst="straightConnector1">
            <a:avLst/>
          </a:prstGeom>
          <a:ln w="47625">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4755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12</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11" name="TextBox 10"/>
          <p:cNvSpPr txBox="1"/>
          <p:nvPr/>
        </p:nvSpPr>
        <p:spPr>
          <a:xfrm>
            <a:off x="3810413" y="590201"/>
            <a:ext cx="1811714" cy="461665"/>
          </a:xfrm>
          <a:prstGeom prst="rect">
            <a:avLst/>
          </a:prstGeom>
          <a:noFill/>
        </p:spPr>
        <p:txBody>
          <a:bodyPr wrap="none" rtlCol="0">
            <a:spAutoFit/>
          </a:bodyPr>
          <a:lstStyle/>
          <a:p>
            <a:r>
              <a:rPr lang="en-US" sz="2400" dirty="0" smtClean="0">
                <a:solidFill>
                  <a:srgbClr val="58B2A6"/>
                </a:solidFill>
              </a:rPr>
              <a:t>2nd method</a:t>
            </a:r>
            <a:endParaRPr lang="en-US" sz="2400" dirty="0">
              <a:solidFill>
                <a:srgbClr val="58B2A6"/>
              </a:solidFill>
            </a:endParaRPr>
          </a:p>
        </p:txBody>
      </p:sp>
      <p:sp>
        <p:nvSpPr>
          <p:cNvPr id="19" name="TextBox 18"/>
          <p:cNvSpPr txBox="1"/>
          <p:nvPr/>
        </p:nvSpPr>
        <p:spPr>
          <a:xfrm>
            <a:off x="706783" y="1329860"/>
            <a:ext cx="1111202" cy="400110"/>
          </a:xfrm>
          <a:prstGeom prst="rect">
            <a:avLst/>
          </a:prstGeom>
          <a:noFill/>
        </p:spPr>
        <p:txBody>
          <a:bodyPr wrap="none" rtlCol="0">
            <a:spAutoFit/>
          </a:bodyPr>
          <a:lstStyle/>
          <a:p>
            <a:r>
              <a:rPr lang="en-US" sz="2000" smtClean="0">
                <a:solidFill>
                  <a:srgbClr val="58B2A6"/>
                </a:solidFill>
              </a:rPr>
              <a:t>Results:</a:t>
            </a:r>
            <a:endParaRPr lang="en-US" sz="2000" dirty="0">
              <a:solidFill>
                <a:srgbClr val="58B2A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14" y="1805463"/>
            <a:ext cx="2879045" cy="28790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022" y="1805464"/>
            <a:ext cx="2872046" cy="287204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644" y="1805463"/>
            <a:ext cx="2879045" cy="2879045"/>
          </a:xfrm>
          <a:prstGeom prst="rect">
            <a:avLst/>
          </a:prstGeom>
        </p:spPr>
      </p:pic>
      <p:sp>
        <p:nvSpPr>
          <p:cNvPr id="29" name="TextBox 28"/>
          <p:cNvSpPr txBox="1"/>
          <p:nvPr/>
        </p:nvSpPr>
        <p:spPr>
          <a:xfrm>
            <a:off x="1120632" y="4757986"/>
            <a:ext cx="921053" cy="372754"/>
          </a:xfrm>
          <a:prstGeom prst="rect">
            <a:avLst/>
          </a:prstGeom>
          <a:noFill/>
        </p:spPr>
        <p:txBody>
          <a:bodyPr wrap="square" rtlCol="0">
            <a:spAutoFit/>
          </a:bodyPr>
          <a:lstStyle/>
          <a:p>
            <a:r>
              <a:rPr lang="en-US" smtClean="0">
                <a:solidFill>
                  <a:schemeClr val="bg1"/>
                </a:solidFill>
              </a:rPr>
              <a:t>Y band</a:t>
            </a:r>
            <a:endParaRPr lang="en-US">
              <a:solidFill>
                <a:schemeClr val="bg1"/>
              </a:solidFill>
            </a:endParaRPr>
          </a:p>
        </p:txBody>
      </p:sp>
      <p:sp>
        <p:nvSpPr>
          <p:cNvPr id="30" name="TextBox 29"/>
          <p:cNvSpPr txBox="1"/>
          <p:nvPr/>
        </p:nvSpPr>
        <p:spPr>
          <a:xfrm>
            <a:off x="7196500" y="4717749"/>
            <a:ext cx="928459" cy="369332"/>
          </a:xfrm>
          <a:prstGeom prst="rect">
            <a:avLst/>
          </a:prstGeom>
          <a:noFill/>
        </p:spPr>
        <p:txBody>
          <a:bodyPr wrap="none" rtlCol="0">
            <a:spAutoFit/>
          </a:bodyPr>
          <a:lstStyle/>
          <a:p>
            <a:r>
              <a:rPr lang="en-US" dirty="0" smtClean="0">
                <a:solidFill>
                  <a:schemeClr val="bg1"/>
                </a:solidFill>
              </a:rPr>
              <a:t>H band</a:t>
            </a:r>
            <a:endParaRPr lang="en-US" dirty="0">
              <a:solidFill>
                <a:schemeClr val="bg1"/>
              </a:solidFill>
            </a:endParaRPr>
          </a:p>
        </p:txBody>
      </p:sp>
      <p:sp>
        <p:nvSpPr>
          <p:cNvPr id="31" name="TextBox 30"/>
          <p:cNvSpPr txBox="1"/>
          <p:nvPr/>
        </p:nvSpPr>
        <p:spPr>
          <a:xfrm>
            <a:off x="4180511" y="4735329"/>
            <a:ext cx="877163" cy="369332"/>
          </a:xfrm>
          <a:prstGeom prst="rect">
            <a:avLst/>
          </a:prstGeom>
          <a:noFill/>
        </p:spPr>
        <p:txBody>
          <a:bodyPr wrap="none" rtlCol="0">
            <a:spAutoFit/>
          </a:bodyPr>
          <a:lstStyle/>
          <a:p>
            <a:r>
              <a:rPr lang="en-US" dirty="0">
                <a:solidFill>
                  <a:schemeClr val="bg1"/>
                </a:solidFill>
              </a:rPr>
              <a:t>J</a:t>
            </a:r>
            <a:r>
              <a:rPr lang="en-US" dirty="0" smtClean="0">
                <a:solidFill>
                  <a:schemeClr val="bg1"/>
                </a:solidFill>
              </a:rPr>
              <a:t> band</a:t>
            </a:r>
            <a:endParaRPr lang="en-US" dirty="0">
              <a:solidFill>
                <a:schemeClr val="bg1"/>
              </a:solidFill>
            </a:endParaRPr>
          </a:p>
        </p:txBody>
      </p:sp>
      <p:sp>
        <p:nvSpPr>
          <p:cNvPr id="12" name="Rectangle 11"/>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950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spTree>
    <p:extLst>
      <p:ext uri="{BB962C8B-B14F-4D97-AF65-F5344CB8AC3E}">
        <p14:creationId xmlns:p14="http://schemas.microsoft.com/office/powerpoint/2010/main" val="138998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086959" y="3622506"/>
            <a:ext cx="2771825" cy="2771825"/>
          </a:xfrm>
          <a:prstGeom prst="rect">
            <a:avLst/>
          </a:prstGeom>
        </p:spPr>
      </p:pic>
    </p:spTree>
    <p:extLst>
      <p:ext uri="{BB962C8B-B14F-4D97-AF65-F5344CB8AC3E}">
        <p14:creationId xmlns:p14="http://schemas.microsoft.com/office/powerpoint/2010/main" val="1312832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086959" y="3622506"/>
            <a:ext cx="2771825" cy="2771825"/>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458" b="96312" l="1973" r="96913"/>
                    </a14:imgEffect>
                  </a14:imgLayer>
                </a14:imgProps>
              </a:ext>
              <a:ext uri="{28A0092B-C50C-407E-A947-70E740481C1C}">
                <a14:useLocalDpi xmlns:a14="http://schemas.microsoft.com/office/drawing/2010/main" val="0"/>
              </a:ext>
            </a:extLst>
          </a:blip>
          <a:stretch>
            <a:fillRect/>
          </a:stretch>
        </p:blipFill>
        <p:spPr>
          <a:xfrm>
            <a:off x="3104899" y="3619695"/>
            <a:ext cx="2797707" cy="2797707"/>
          </a:xfrm>
          <a:prstGeom prst="rect">
            <a:avLst/>
          </a:prstGeom>
        </p:spPr>
      </p:pic>
    </p:spTree>
    <p:extLst>
      <p:ext uri="{BB962C8B-B14F-4D97-AF65-F5344CB8AC3E}">
        <p14:creationId xmlns:p14="http://schemas.microsoft.com/office/powerpoint/2010/main" val="313894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086959" y="3622506"/>
            <a:ext cx="2771825" cy="2771825"/>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458" b="96312" l="1973" r="96913"/>
                    </a14:imgEffect>
                  </a14:imgLayer>
                </a14:imgProps>
              </a:ext>
              <a:ext uri="{28A0092B-C50C-407E-A947-70E740481C1C}">
                <a14:useLocalDpi xmlns:a14="http://schemas.microsoft.com/office/drawing/2010/main" val="0"/>
              </a:ext>
            </a:extLst>
          </a:blip>
          <a:stretch>
            <a:fillRect/>
          </a:stretch>
        </p:blipFill>
        <p:spPr>
          <a:xfrm>
            <a:off x="3104899" y="3619695"/>
            <a:ext cx="2797707" cy="2797707"/>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0" b="93493" l="258" r="98024"/>
                    </a14:imgEffect>
                  </a14:imgLayer>
                </a14:imgProps>
              </a:ext>
              <a:ext uri="{28A0092B-C50C-407E-A947-70E740481C1C}">
                <a14:useLocalDpi xmlns:a14="http://schemas.microsoft.com/office/drawing/2010/main" val="0"/>
              </a:ext>
            </a:extLst>
          </a:blip>
          <a:stretch>
            <a:fillRect/>
          </a:stretch>
        </p:blipFill>
        <p:spPr>
          <a:xfrm>
            <a:off x="3123033" y="3626599"/>
            <a:ext cx="2770891" cy="2780413"/>
          </a:xfrm>
          <a:prstGeom prst="rect">
            <a:avLst/>
          </a:prstGeom>
        </p:spPr>
      </p:pic>
    </p:spTree>
    <p:extLst>
      <p:ext uri="{BB962C8B-B14F-4D97-AF65-F5344CB8AC3E}">
        <p14:creationId xmlns:p14="http://schemas.microsoft.com/office/powerpoint/2010/main" val="1194014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086959" y="3622506"/>
            <a:ext cx="2771825" cy="2771825"/>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458" b="96312" l="1973" r="96913"/>
                    </a14:imgEffect>
                  </a14:imgLayer>
                </a14:imgProps>
              </a:ext>
              <a:ext uri="{28A0092B-C50C-407E-A947-70E740481C1C}">
                <a14:useLocalDpi xmlns:a14="http://schemas.microsoft.com/office/drawing/2010/main" val="0"/>
              </a:ext>
            </a:extLst>
          </a:blip>
          <a:stretch>
            <a:fillRect/>
          </a:stretch>
        </p:blipFill>
        <p:spPr>
          <a:xfrm>
            <a:off x="3104899" y="3619695"/>
            <a:ext cx="2797707" cy="2797707"/>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0" b="93493" l="258" r="98024"/>
                    </a14:imgEffect>
                  </a14:imgLayer>
                </a14:imgProps>
              </a:ext>
              <a:ext uri="{28A0092B-C50C-407E-A947-70E740481C1C}">
                <a14:useLocalDpi xmlns:a14="http://schemas.microsoft.com/office/drawing/2010/main" val="0"/>
              </a:ext>
            </a:extLst>
          </a:blip>
          <a:stretch>
            <a:fillRect/>
          </a:stretch>
        </p:blipFill>
        <p:spPr>
          <a:xfrm>
            <a:off x="3123033" y="3626599"/>
            <a:ext cx="2770891" cy="2780413"/>
          </a:xfrm>
          <a:prstGeom prst="rect">
            <a:avLst/>
          </a:prstGeom>
        </p:spPr>
      </p:pic>
      <p:pic>
        <p:nvPicPr>
          <p:cNvPr id="3" name="Picture 2"/>
          <p:cNvPicPr>
            <a:picLocks noChangeAspect="1"/>
          </p:cNvPicPr>
          <p:nvPr/>
        </p:nvPicPr>
        <p:blipFill>
          <a:blip r:embed="rId15" cstate="print">
            <a:extLst>
              <a:ext uri="{BEBA8EAE-BF5A-486C-A8C5-ECC9F3942E4B}">
                <a14:imgProps xmlns:a14="http://schemas.microsoft.com/office/drawing/2010/main">
                  <a14:imgLayer r:embed="rId16">
                    <a14:imgEffect>
                      <a14:backgroundRemoval t="5137" b="97774" l="86" r="98542"/>
                    </a14:imgEffect>
                  </a14:imgLayer>
                </a14:imgProps>
              </a:ext>
              <a:ext uri="{28A0092B-C50C-407E-A947-70E740481C1C}">
                <a14:useLocalDpi xmlns:a14="http://schemas.microsoft.com/office/drawing/2010/main" val="0"/>
              </a:ext>
            </a:extLst>
          </a:blip>
          <a:stretch>
            <a:fillRect/>
          </a:stretch>
        </p:blipFill>
        <p:spPr>
          <a:xfrm>
            <a:off x="3112935" y="3637745"/>
            <a:ext cx="2767760" cy="2772507"/>
          </a:xfrm>
          <a:prstGeom prst="rect">
            <a:avLst/>
          </a:prstGeom>
        </p:spPr>
      </p:pic>
    </p:spTree>
    <p:extLst>
      <p:ext uri="{BB962C8B-B14F-4D97-AF65-F5344CB8AC3E}">
        <p14:creationId xmlns:p14="http://schemas.microsoft.com/office/powerpoint/2010/main" val="960005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9</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935" t="9592" r="9192" b="10725"/>
          <a:stretch/>
        </p:blipFill>
        <p:spPr>
          <a:xfrm>
            <a:off x="596346" y="815006"/>
            <a:ext cx="2246245" cy="21468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153" y="536709"/>
            <a:ext cx="2694186" cy="26941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1530" y="536709"/>
            <a:ext cx="2703444" cy="2694186"/>
          </a:xfrm>
          <a:prstGeom prst="rect">
            <a:avLst/>
          </a:prstGeom>
        </p:spPr>
      </p:pic>
      <p:sp>
        <p:nvSpPr>
          <p:cNvPr id="11" name="TextBox 10"/>
          <p:cNvSpPr txBox="1"/>
          <p:nvPr/>
        </p:nvSpPr>
        <p:spPr>
          <a:xfrm>
            <a:off x="414373" y="3056170"/>
            <a:ext cx="2710999" cy="369332"/>
          </a:xfrm>
          <a:prstGeom prst="rect">
            <a:avLst/>
          </a:prstGeom>
          <a:noFill/>
        </p:spPr>
        <p:txBody>
          <a:bodyPr wrap="none" rtlCol="0">
            <a:spAutoFit/>
          </a:bodyPr>
          <a:lstStyle/>
          <a:p>
            <a:r>
              <a:rPr lang="en-US" smtClean="0">
                <a:solidFill>
                  <a:schemeClr val="bg1"/>
                </a:solidFill>
              </a:rPr>
              <a:t>Exact position </a:t>
            </a:r>
            <a:r>
              <a:rPr lang="en-US" dirty="0" smtClean="0">
                <a:solidFill>
                  <a:schemeClr val="bg1"/>
                </a:solidFill>
              </a:rPr>
              <a:t>of the star</a:t>
            </a:r>
            <a:endParaRPr lang="en-US" dirty="0">
              <a:solidFill>
                <a:schemeClr val="bg1"/>
              </a:solidFill>
            </a:endParaRPr>
          </a:p>
        </p:txBody>
      </p:sp>
      <p:sp>
        <p:nvSpPr>
          <p:cNvPr id="12" name="TextBox 11"/>
          <p:cNvSpPr txBox="1"/>
          <p:nvPr/>
        </p:nvSpPr>
        <p:spPr>
          <a:xfrm>
            <a:off x="6874070" y="3036292"/>
            <a:ext cx="1518364" cy="369332"/>
          </a:xfrm>
          <a:prstGeom prst="rect">
            <a:avLst/>
          </a:prstGeom>
          <a:noFill/>
        </p:spPr>
        <p:txBody>
          <a:bodyPr wrap="none" rtlCol="0">
            <a:spAutoFit/>
          </a:bodyPr>
          <a:lstStyle/>
          <a:p>
            <a:r>
              <a:rPr lang="nb-NO" dirty="0" smtClean="0">
                <a:solidFill>
                  <a:schemeClr val="bg1"/>
                </a:solidFill>
              </a:rPr>
              <a:t>1.322 </a:t>
            </a:r>
            <a:r>
              <a:rPr lang="nb-NO" dirty="0" err="1" smtClean="0">
                <a:solidFill>
                  <a:schemeClr val="bg1"/>
                </a:solidFill>
              </a:rPr>
              <a:t>micron</a:t>
            </a:r>
            <a:endParaRPr lang="en-US" dirty="0">
              <a:solidFill>
                <a:schemeClr val="bg1"/>
              </a:solidFill>
            </a:endParaRPr>
          </a:p>
        </p:txBody>
      </p:sp>
      <p:sp>
        <p:nvSpPr>
          <p:cNvPr id="13" name="TextBox 12"/>
          <p:cNvSpPr txBox="1"/>
          <p:nvPr/>
        </p:nvSpPr>
        <p:spPr>
          <a:xfrm>
            <a:off x="3808205" y="3036292"/>
            <a:ext cx="1518364" cy="369332"/>
          </a:xfrm>
          <a:prstGeom prst="rect">
            <a:avLst/>
          </a:prstGeom>
          <a:noFill/>
        </p:spPr>
        <p:txBody>
          <a:bodyPr wrap="none" rtlCol="0">
            <a:spAutoFit/>
          </a:bodyPr>
          <a:lstStyle/>
          <a:p>
            <a:r>
              <a:rPr lang="nb-NO" dirty="0" smtClean="0">
                <a:solidFill>
                  <a:schemeClr val="bg1"/>
                </a:solidFill>
              </a:rPr>
              <a:t>0.998 </a:t>
            </a:r>
            <a:r>
              <a:rPr lang="nb-NO" dirty="0" err="1" smtClean="0">
                <a:solidFill>
                  <a:schemeClr val="bg1"/>
                </a:solidFill>
              </a:rPr>
              <a:t>micron</a:t>
            </a:r>
            <a:endParaRPr lang="en-US" dirty="0">
              <a:solidFill>
                <a:schemeClr val="bg1"/>
              </a:solidFill>
            </a:endParaRPr>
          </a:p>
        </p:txBody>
      </p:sp>
      <p:sp>
        <p:nvSpPr>
          <p:cNvPr id="14" name="TextBox 13"/>
          <p:cNvSpPr txBox="1"/>
          <p:nvPr/>
        </p:nvSpPr>
        <p:spPr>
          <a:xfrm>
            <a:off x="2564274" y="395691"/>
            <a:ext cx="4249881" cy="369332"/>
          </a:xfrm>
          <a:prstGeom prst="rect">
            <a:avLst/>
          </a:prstGeom>
          <a:noFill/>
        </p:spPr>
        <p:txBody>
          <a:bodyPr wrap="none" rtlCol="0">
            <a:spAutoFit/>
          </a:bodyPr>
          <a:lstStyle/>
          <a:p>
            <a:r>
              <a:rPr lang="en-US" dirty="0" smtClean="0">
                <a:solidFill>
                  <a:srgbClr val="58B2A6"/>
                </a:solidFill>
              </a:rPr>
              <a:t>SPHERE - IFS </a:t>
            </a:r>
            <a:r>
              <a:rPr lang="en-US" dirty="0">
                <a:solidFill>
                  <a:srgbClr val="58B2A6"/>
                </a:solidFill>
              </a:rPr>
              <a:t>pipeline </a:t>
            </a:r>
            <a:r>
              <a:rPr lang="en-US" dirty="0" smtClean="0">
                <a:solidFill>
                  <a:srgbClr val="58B2A6"/>
                </a:solidFill>
              </a:rPr>
              <a:t>on HD 139614:</a:t>
            </a:r>
            <a:endParaRPr lang="en-US" dirty="0">
              <a:solidFill>
                <a:srgbClr val="58B2A6"/>
              </a:solidFill>
            </a:endParaRPr>
          </a:p>
        </p:txBody>
      </p:sp>
      <mc:AlternateContent xmlns:mc="http://schemas.openxmlformats.org/markup-compatibility/2006" xmlns:a14="http://schemas.microsoft.com/office/drawing/2010/main">
        <mc:Choice Requires="a14">
          <p:sp>
            <p:nvSpPr>
              <p:cNvPr id="15" name="TextBox 14"/>
              <p:cNvSpPr txBox="1"/>
              <p:nvPr/>
            </p:nvSpPr>
            <p:spPr>
              <a:xfrm>
                <a:off x="5269241" y="2666960"/>
                <a:ext cx="1676296" cy="369332"/>
              </a:xfrm>
              <a:prstGeom prst="rect">
                <a:avLst/>
              </a:prstGeom>
              <a:solidFill>
                <a:srgbClr val="3E4554"/>
              </a:solidFill>
              <a:ln>
                <a:solidFill>
                  <a:srgbClr val="58B2A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i="1" dirty="0" smtClean="0">
                          <a:solidFill>
                            <a:schemeClr val="bg1"/>
                          </a:solidFill>
                          <a:latin typeface="Cambria Math" charset="0"/>
                        </a:rPr>
                        <m:t>R</m:t>
                      </m:r>
                      <m:r>
                        <a:rPr lang="en-US" b="0" i="1" dirty="0" smtClean="0">
                          <a:solidFill>
                            <a:schemeClr val="bg1"/>
                          </a:solidFill>
                          <a:latin typeface="Cambria Math" charset="0"/>
                        </a:rPr>
                        <m:t>=1.22 </m:t>
                      </m:r>
                      <m:r>
                        <a:rPr lang="en-US" i="1" smtClean="0">
                          <a:solidFill>
                            <a:schemeClr val="bg1"/>
                          </a:solidFill>
                          <a:latin typeface="Cambria Math" charset="0"/>
                          <a:ea typeface="Cambria Math" charset="0"/>
                          <a:cs typeface="Cambria Math" charset="0"/>
                        </a:rPr>
                        <m:t>𝜆</m:t>
                      </m:r>
                      <m:r>
                        <a:rPr lang="en-US" b="0" i="1" smtClean="0">
                          <a:solidFill>
                            <a:schemeClr val="bg1"/>
                          </a:solidFill>
                          <a:latin typeface="Cambria Math" charset="0"/>
                          <a:ea typeface="Cambria Math" charset="0"/>
                          <a:cs typeface="Cambria Math" charset="0"/>
                        </a:rPr>
                        <m:t>𝑁</m:t>
                      </m:r>
                    </m:oMath>
                  </m:oMathPara>
                </a14:m>
                <a:endParaRPr lang="en-US"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69241" y="2666960"/>
                <a:ext cx="1676296" cy="369332"/>
              </a:xfrm>
              <a:prstGeom prst="rect">
                <a:avLst/>
              </a:prstGeom>
              <a:blipFill rotWithShape="0">
                <a:blip r:embed="rId6"/>
                <a:stretch>
                  <a:fillRect t="-84615" b="-112308"/>
                </a:stretch>
              </a:blipFill>
              <a:ln>
                <a:solidFill>
                  <a:srgbClr val="58B2A6"/>
                </a:solidFill>
              </a:ln>
            </p:spPr>
            <p:txBody>
              <a:bodyPr/>
              <a:lstStyle/>
              <a:p>
                <a:r>
                  <a:rPr lang="en-US">
                    <a:noFill/>
                  </a:rPr>
                  <a:t> </a:t>
                </a:r>
              </a:p>
            </p:txBody>
          </p:sp>
        </mc:Fallback>
      </mc:AlternateContent>
      <p:cxnSp>
        <p:nvCxnSpPr>
          <p:cNvPr id="4" name="Straight Arrow Connector 3"/>
          <p:cNvCxnSpPr/>
          <p:nvPr/>
        </p:nvCxnSpPr>
        <p:spPr>
          <a:xfrm>
            <a:off x="7716254" y="2037347"/>
            <a:ext cx="686356" cy="35292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40213" y="2043755"/>
            <a:ext cx="423562" cy="262076"/>
          </a:xfrm>
          <a:prstGeom prst="straightConnector1">
            <a:avLst/>
          </a:prstGeom>
          <a:ln>
            <a:solidFill>
              <a:srgbClr val="58B2A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627" b="98545" l="0" r="99485"/>
                    </a14:imgEffect>
                  </a14:imgLayer>
                </a14:imgProps>
              </a:ext>
              <a:ext uri="{28A0092B-C50C-407E-A947-70E740481C1C}">
                <a14:useLocalDpi xmlns:a14="http://schemas.microsoft.com/office/drawing/2010/main" val="0"/>
              </a:ext>
            </a:extLst>
          </a:blip>
          <a:stretch>
            <a:fillRect/>
          </a:stretch>
        </p:blipFill>
        <p:spPr>
          <a:xfrm>
            <a:off x="3080719" y="3626599"/>
            <a:ext cx="2775033" cy="2779793"/>
          </a:xfrm>
          <a:prstGeom prst="rect">
            <a:avLst/>
          </a:prstGeom>
        </p:spPr>
      </p:pic>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3173" b="97770" l="3087" r="98971"/>
                    </a14:imgEffect>
                  </a14:imgLayer>
                </a14:imgProps>
              </a:ext>
              <a:ext uri="{28A0092B-C50C-407E-A947-70E740481C1C}">
                <a14:useLocalDpi xmlns:a14="http://schemas.microsoft.com/office/drawing/2010/main" val="0"/>
              </a:ext>
            </a:extLst>
          </a:blip>
          <a:stretch>
            <a:fillRect/>
          </a:stretch>
        </p:blipFill>
        <p:spPr>
          <a:xfrm>
            <a:off x="3086959" y="3622506"/>
            <a:ext cx="2771825" cy="2771825"/>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458" b="96312" l="1973" r="96913"/>
                    </a14:imgEffect>
                  </a14:imgLayer>
                </a14:imgProps>
              </a:ext>
              <a:ext uri="{28A0092B-C50C-407E-A947-70E740481C1C}">
                <a14:useLocalDpi xmlns:a14="http://schemas.microsoft.com/office/drawing/2010/main" val="0"/>
              </a:ext>
            </a:extLst>
          </a:blip>
          <a:stretch>
            <a:fillRect/>
          </a:stretch>
        </p:blipFill>
        <p:spPr>
          <a:xfrm>
            <a:off x="3104899" y="3619695"/>
            <a:ext cx="2797707" cy="2797707"/>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0" b="93493" l="258" r="98024"/>
                    </a14:imgEffect>
                  </a14:imgLayer>
                </a14:imgProps>
              </a:ext>
              <a:ext uri="{28A0092B-C50C-407E-A947-70E740481C1C}">
                <a14:useLocalDpi xmlns:a14="http://schemas.microsoft.com/office/drawing/2010/main" val="0"/>
              </a:ext>
            </a:extLst>
          </a:blip>
          <a:stretch>
            <a:fillRect/>
          </a:stretch>
        </p:blipFill>
        <p:spPr>
          <a:xfrm>
            <a:off x="3123033" y="3626599"/>
            <a:ext cx="2770891" cy="2780413"/>
          </a:xfrm>
          <a:prstGeom prst="rect">
            <a:avLst/>
          </a:prstGeom>
        </p:spPr>
      </p:pic>
      <p:pic>
        <p:nvPicPr>
          <p:cNvPr id="3" name="Picture 2"/>
          <p:cNvPicPr>
            <a:picLocks noChangeAspect="1"/>
          </p:cNvPicPr>
          <p:nvPr/>
        </p:nvPicPr>
        <p:blipFill>
          <a:blip r:embed="rId15" cstate="print">
            <a:extLst>
              <a:ext uri="{BEBA8EAE-BF5A-486C-A8C5-ECC9F3942E4B}">
                <a14:imgProps xmlns:a14="http://schemas.microsoft.com/office/drawing/2010/main">
                  <a14:imgLayer r:embed="rId16">
                    <a14:imgEffect>
                      <a14:backgroundRemoval t="5137" b="97774" l="86" r="98542"/>
                    </a14:imgEffect>
                  </a14:imgLayer>
                </a14:imgProps>
              </a:ext>
              <a:ext uri="{28A0092B-C50C-407E-A947-70E740481C1C}">
                <a14:useLocalDpi xmlns:a14="http://schemas.microsoft.com/office/drawing/2010/main" val="0"/>
              </a:ext>
            </a:extLst>
          </a:blip>
          <a:stretch>
            <a:fillRect/>
          </a:stretch>
        </p:blipFill>
        <p:spPr>
          <a:xfrm>
            <a:off x="3112935" y="3637745"/>
            <a:ext cx="2767760" cy="2772507"/>
          </a:xfrm>
          <a:prstGeom prst="rect">
            <a:avLst/>
          </a:prstGeom>
        </p:spPr>
      </p:pic>
      <p:pic>
        <p:nvPicPr>
          <p:cNvPr id="6" name="Picture 5"/>
          <p:cNvPicPr>
            <a:picLocks noChangeAspect="1"/>
          </p:cNvPicPr>
          <p:nvPr/>
        </p:nvPicPr>
        <p:blipFill>
          <a:blip r:embed="rId17" cstate="print">
            <a:extLst>
              <a:ext uri="{BEBA8EAE-BF5A-486C-A8C5-ECC9F3942E4B}">
                <a14:imgProps xmlns:a14="http://schemas.microsoft.com/office/drawing/2010/main">
                  <a14:imgLayer r:embed="rId18">
                    <a14:imgEffect>
                      <a14:backgroundRemoval t="5842" b="96392" l="1453" r="97265"/>
                    </a14:imgEffect>
                  </a14:imgLayer>
                </a14:imgProps>
              </a:ext>
              <a:ext uri="{28A0092B-C50C-407E-A947-70E740481C1C}">
                <a14:useLocalDpi xmlns:a14="http://schemas.microsoft.com/office/drawing/2010/main" val="0"/>
              </a:ext>
            </a:extLst>
          </a:blip>
          <a:stretch>
            <a:fillRect/>
          </a:stretch>
        </p:blipFill>
        <p:spPr>
          <a:xfrm>
            <a:off x="3119181" y="3619850"/>
            <a:ext cx="2790039" cy="2775731"/>
          </a:xfrm>
          <a:prstGeom prst="rect">
            <a:avLst/>
          </a:prstGeom>
        </p:spPr>
      </p:pic>
    </p:spTree>
    <p:extLst>
      <p:ext uri="{BB962C8B-B14F-4D97-AF65-F5344CB8AC3E}">
        <p14:creationId xmlns:p14="http://schemas.microsoft.com/office/powerpoint/2010/main" val="1832251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8" name="Rectangle 7"/>
              <p:cNvSpPr/>
              <p:nvPr/>
            </p:nvSpPr>
            <p:spPr>
              <a:xfrm>
                <a:off x="6597909" y="1809580"/>
                <a:ext cx="2546086" cy="1754326"/>
              </a:xfrm>
              <a:prstGeom prst="rect">
                <a:avLst/>
              </a:prstGeom>
            </p:spPr>
            <p:txBody>
              <a:bodyPr wrap="square">
                <a:spAutoFit/>
              </a:bodyPr>
              <a:lstStyle/>
              <a:p>
                <a:pPr marL="285750" indent="-285750">
                  <a:buFont typeface="Arial" charset="0"/>
                  <a:buChar char="•"/>
                </a:pPr>
                <a:r>
                  <a:rPr lang="en-US" dirty="0" smtClean="0">
                    <a:solidFill>
                      <a:schemeClr val="bg1"/>
                    </a:solidFill>
                    <a:latin typeface=""/>
                  </a:rPr>
                  <a:t>young </a:t>
                </a:r>
                <a:r>
                  <a:rPr lang="en-US" dirty="0">
                    <a:solidFill>
                      <a:schemeClr val="bg1"/>
                    </a:solidFill>
                    <a:latin typeface=""/>
                  </a:rPr>
                  <a:t>(</a:t>
                </a:r>
                <a:r>
                  <a:rPr lang="en-US" dirty="0" smtClean="0">
                    <a:solidFill>
                      <a:schemeClr val="bg1"/>
                    </a:solidFill>
                    <a:latin typeface=""/>
                  </a:rPr>
                  <a:t>5Myr)</a:t>
                </a:r>
              </a:p>
              <a:p>
                <a:pPr marL="285750" indent="-285750">
                  <a:buFont typeface="Arial" charset="0"/>
                  <a:buChar char="•"/>
                </a:pPr>
                <a:r>
                  <a:rPr lang="en-US" dirty="0" smtClean="0">
                    <a:solidFill>
                      <a:schemeClr val="bg1"/>
                    </a:solidFill>
                    <a:latin typeface=""/>
                  </a:rPr>
                  <a:t>nearby </a:t>
                </a:r>
                <a:r>
                  <a:rPr lang="en-US" dirty="0">
                    <a:solidFill>
                      <a:schemeClr val="bg1"/>
                    </a:solidFill>
                    <a:latin typeface=""/>
                  </a:rPr>
                  <a:t>(d =</a:t>
                </a:r>
                <a:r>
                  <a:rPr lang="en-US" dirty="0" smtClean="0">
                    <a:solidFill>
                      <a:schemeClr val="bg1"/>
                    </a:solidFill>
                    <a:latin typeface=""/>
                  </a:rPr>
                  <a:t>160 pc)</a:t>
                </a:r>
              </a:p>
              <a:p>
                <a:pPr marL="285750" indent="-285750">
                  <a:buFont typeface="Arial" charset="0"/>
                  <a:buChar char="•"/>
                </a:pPr>
                <a:r>
                  <a:rPr lang="en-US" dirty="0">
                    <a:solidFill>
                      <a:schemeClr val="bg1"/>
                    </a:solidFill>
                    <a:latin typeface=""/>
                  </a:rPr>
                  <a:t>intermediate mass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𝑀</m:t>
                        </m:r>
                      </m:e>
                      <m:sub>
                        <m:r>
                          <a:rPr lang="en-US" i="1">
                            <a:solidFill>
                              <a:schemeClr val="bg1"/>
                            </a:solidFill>
                            <a:latin typeface="Cambria Math" charset="0"/>
                          </a:rPr>
                          <m:t>∗</m:t>
                        </m:r>
                      </m:sub>
                    </m:sSub>
                  </m:oMath>
                </a14:m>
                <a:r>
                  <a:rPr lang="en-US" dirty="0">
                    <a:solidFill>
                      <a:schemeClr val="bg1"/>
                    </a:solidFill>
                    <a:latin typeface=""/>
                  </a:rPr>
                  <a:t> = 1.5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𝑀</m:t>
                        </m:r>
                      </m:e>
                      <m:sub>
                        <m:r>
                          <a:rPr lang="en-US" i="1">
                            <a:solidFill>
                              <a:schemeClr val="bg1"/>
                            </a:solidFill>
                            <a:latin typeface="Cambria Math" charset="0"/>
                          </a:rPr>
                          <m:t>𝑠𝑢𝑛</m:t>
                        </m:r>
                      </m:sub>
                    </m:sSub>
                  </m:oMath>
                </a14:m>
                <a:r>
                  <a:rPr lang="en-US" dirty="0">
                    <a:solidFill>
                      <a:schemeClr val="bg1"/>
                    </a:solidFill>
                    <a:latin typeface=""/>
                  </a:rPr>
                  <a:t>)</a:t>
                </a:r>
                <a:endParaRPr lang="en-US" dirty="0"/>
              </a:p>
              <a:p>
                <a:pPr marL="285750" indent="-285750">
                  <a:buFont typeface="Arial" charset="0"/>
                  <a:buChar char="•"/>
                </a:pP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𝐿</m:t>
                        </m:r>
                      </m:e>
                      <m:sub>
                        <m:r>
                          <a:rPr lang="en-US" i="1">
                            <a:solidFill>
                              <a:schemeClr val="bg1"/>
                            </a:solidFill>
                            <a:latin typeface="Cambria Math" charset="0"/>
                          </a:rPr>
                          <m:t>∗</m:t>
                        </m:r>
                      </m:sub>
                    </m:sSub>
                  </m:oMath>
                </a14:m>
                <a:r>
                  <a:rPr lang="en-US" dirty="0">
                    <a:solidFill>
                      <a:schemeClr val="bg1"/>
                    </a:solidFill>
                    <a:latin typeface=""/>
                  </a:rPr>
                  <a:t> = 16.9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𝐿</m:t>
                        </m:r>
                      </m:e>
                      <m:sub>
                        <m:r>
                          <a:rPr lang="en-US" i="1">
                            <a:solidFill>
                              <a:schemeClr val="bg1"/>
                            </a:solidFill>
                            <a:latin typeface="Cambria Math" charset="0"/>
                          </a:rPr>
                          <m:t>𝑠𝑢𝑛</m:t>
                        </m:r>
                      </m:sub>
                    </m:sSub>
                  </m:oMath>
                </a14:m>
                <a:endParaRPr lang="en-US" dirty="0" smtClean="0">
                  <a:solidFill>
                    <a:schemeClr val="bg1"/>
                  </a:solidFill>
                  <a:latin typeface=""/>
                </a:endParaRPr>
              </a:p>
              <a:p>
                <a:pPr marL="285750" indent="-285750">
                  <a:buFont typeface="Arial" charset="0"/>
                  <a:buChar char="•"/>
                </a:pPr>
                <a14:m>
                  <m:oMath xmlns:m="http://schemas.openxmlformats.org/officeDocument/2006/math">
                    <m:sSub>
                      <m:sSubPr>
                        <m:ctrlPr>
                          <a:rPr lang="en-US" i="1">
                            <a:solidFill>
                              <a:schemeClr val="bg1"/>
                            </a:solidFill>
                            <a:latin typeface="Cambria Math"/>
                          </a:rPr>
                        </m:ctrlPr>
                      </m:sSubPr>
                      <m:e>
                        <m:r>
                          <a:rPr lang="en-US" b="0" i="1" smtClean="0">
                            <a:solidFill>
                              <a:schemeClr val="bg1"/>
                            </a:solidFill>
                            <a:latin typeface="Cambria Math" charset="0"/>
                          </a:rPr>
                          <m:t>𝑇</m:t>
                        </m:r>
                      </m:e>
                      <m:sub>
                        <m:r>
                          <a:rPr lang="en-US" b="0" i="1" smtClean="0">
                            <a:solidFill>
                              <a:schemeClr val="bg1"/>
                            </a:solidFill>
                            <a:latin typeface="Cambria Math" charset="0"/>
                          </a:rPr>
                          <m:t>∗</m:t>
                        </m:r>
                      </m:sub>
                    </m:sSub>
                  </m:oMath>
                </a14:m>
                <a:r>
                  <a:rPr lang="en-US" dirty="0" smtClean="0">
                    <a:solidFill>
                      <a:schemeClr val="bg1"/>
                    </a:solidFill>
                    <a:latin typeface=""/>
                  </a:rPr>
                  <a:t>= 6900 K</a:t>
                </a:r>
              </a:p>
            </p:txBody>
          </p:sp>
        </mc:Choice>
        <mc:Fallback xmlns="">
          <p:sp>
            <p:nvSpPr>
              <p:cNvPr id="8" name="Rectangle 7"/>
              <p:cNvSpPr>
                <a:spLocks noRot="1" noChangeAspect="1" noMove="1" noResize="1" noEditPoints="1" noAdjustHandles="1" noChangeArrowheads="1" noChangeShapeType="1" noTextEdit="1"/>
              </p:cNvSpPr>
              <p:nvPr/>
            </p:nvSpPr>
            <p:spPr>
              <a:xfrm>
                <a:off x="6597909" y="1809580"/>
                <a:ext cx="2546086" cy="1754326"/>
              </a:xfrm>
              <a:prstGeom prst="rect">
                <a:avLst/>
              </a:prstGeom>
              <a:blipFill rotWithShape="0">
                <a:blip r:embed="rId3"/>
                <a:stretch>
                  <a:fillRect l="-1435" t="-2083" b="-4514"/>
                </a:stretch>
              </a:blipFill>
            </p:spPr>
            <p:txBody>
              <a:bodyPr/>
              <a:lstStyle/>
              <a:p>
                <a:r>
                  <a:rPr lang="en-US">
                    <a:noFill/>
                  </a:rPr>
                  <a:t> </a:t>
                </a:r>
              </a:p>
            </p:txBody>
          </p:sp>
        </mc:Fallback>
      </mc:AlternateContent>
      <p:sp>
        <p:nvSpPr>
          <p:cNvPr id="9" name="Rectangle 8"/>
          <p:cNvSpPr/>
          <p:nvPr/>
        </p:nvSpPr>
        <p:spPr>
          <a:xfrm>
            <a:off x="6881758" y="1222172"/>
            <a:ext cx="1340110" cy="461665"/>
          </a:xfrm>
          <a:prstGeom prst="rect">
            <a:avLst/>
          </a:prstGeom>
        </p:spPr>
        <p:txBody>
          <a:bodyPr wrap="none">
            <a:spAutoFit/>
          </a:bodyPr>
          <a:lstStyle/>
          <a:p>
            <a:r>
              <a:rPr lang="en-US" sz="2400" b="1" dirty="0">
                <a:solidFill>
                  <a:srgbClr val="58B2A6"/>
                </a:solidFill>
                <a:latin typeface=""/>
              </a:rPr>
              <a:t>CQ Tau</a:t>
            </a:r>
            <a:r>
              <a:rPr lang="en-US" sz="2400" dirty="0">
                <a:solidFill>
                  <a:srgbClr val="58B2A6"/>
                </a:solidFill>
                <a:latin typeface=""/>
              </a:rPr>
              <a:t>:</a:t>
            </a:r>
          </a:p>
        </p:txBody>
      </p:sp>
      <p:pic>
        <p:nvPicPr>
          <p:cNvPr id="10" name="Picture 9"/>
          <p:cNvPicPr>
            <a:picLocks noChangeAspect="1"/>
          </p:cNvPicPr>
          <p:nvPr/>
        </p:nvPicPr>
        <p:blipFill>
          <a:blip r:embed="rId4"/>
          <a:stretch>
            <a:fillRect/>
          </a:stretch>
        </p:blipFill>
        <p:spPr>
          <a:xfrm>
            <a:off x="120233" y="1222172"/>
            <a:ext cx="6477676" cy="3175331"/>
          </a:xfrm>
          <a:prstGeom prst="rect">
            <a:avLst/>
          </a:prstGeom>
        </p:spPr>
      </p:pic>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2</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14" name="Rectangle 13"/>
          <p:cNvSpPr/>
          <p:nvPr/>
        </p:nvSpPr>
        <p:spPr>
          <a:xfrm>
            <a:off x="2549297" y="509976"/>
            <a:ext cx="4045403" cy="523220"/>
          </a:xfrm>
          <a:prstGeom prst="rect">
            <a:avLst/>
          </a:prstGeom>
        </p:spPr>
        <p:txBody>
          <a:bodyPr wrap="none">
            <a:spAutoFit/>
          </a:bodyPr>
          <a:lstStyle/>
          <a:p>
            <a:r>
              <a:rPr lang="en-US" sz="2800" b="1" smtClean="0">
                <a:solidFill>
                  <a:srgbClr val="58B2A6"/>
                </a:solidFill>
                <a:latin typeface=""/>
              </a:rPr>
              <a:t>TARGET PROPERTIES</a:t>
            </a:r>
            <a:endParaRPr lang="en-US" sz="2800" dirty="0">
              <a:solidFill>
                <a:srgbClr val="58B2A6"/>
              </a:solidFill>
              <a:latin typeface=""/>
            </a:endParaRPr>
          </a:p>
        </p:txBody>
      </p:sp>
      <p:sp>
        <p:nvSpPr>
          <p:cNvPr id="16" name="Rectangle 15"/>
          <p:cNvSpPr/>
          <p:nvPr/>
        </p:nvSpPr>
        <p:spPr>
          <a:xfrm>
            <a:off x="387675" y="4439565"/>
            <a:ext cx="8475785" cy="923330"/>
          </a:xfrm>
          <a:prstGeom prst="rect">
            <a:avLst/>
          </a:prstGeom>
        </p:spPr>
        <p:txBody>
          <a:bodyPr wrap="square">
            <a:spAutoFit/>
          </a:bodyPr>
          <a:lstStyle/>
          <a:p>
            <a:pPr marL="285750" indent="-285750">
              <a:buFont typeface="Arial" charset="0"/>
              <a:buChar char="•"/>
            </a:pPr>
            <a:r>
              <a:rPr lang="en-US" dirty="0">
                <a:solidFill>
                  <a:schemeClr val="bg1"/>
                </a:solidFill>
                <a:latin typeface=""/>
              </a:rPr>
              <a:t>P</a:t>
            </a:r>
            <a:r>
              <a:rPr lang="en-US" dirty="0" smtClean="0">
                <a:solidFill>
                  <a:schemeClr val="bg1"/>
                </a:solidFill>
                <a:latin typeface=""/>
              </a:rPr>
              <a:t>resence </a:t>
            </a:r>
            <a:r>
              <a:rPr lang="en-US" dirty="0">
                <a:solidFill>
                  <a:schemeClr val="bg1"/>
                </a:solidFill>
                <a:latin typeface=""/>
              </a:rPr>
              <a:t>of </a:t>
            </a:r>
            <a:r>
              <a:rPr lang="en-US" dirty="0">
                <a:solidFill>
                  <a:srgbClr val="58B2A6"/>
                </a:solidFill>
                <a:latin typeface=""/>
              </a:rPr>
              <a:t>an inner cavity</a:t>
            </a:r>
            <a:r>
              <a:rPr lang="en-US" dirty="0">
                <a:solidFill>
                  <a:schemeClr val="bg1"/>
                </a:solidFill>
                <a:latin typeface=""/>
              </a:rPr>
              <a:t> in the disk dust </a:t>
            </a:r>
            <a:r>
              <a:rPr lang="en-US" dirty="0" smtClean="0">
                <a:solidFill>
                  <a:schemeClr val="bg1"/>
                </a:solidFill>
                <a:latin typeface=""/>
              </a:rPr>
              <a:t>distribution. </a:t>
            </a:r>
          </a:p>
          <a:p>
            <a:pPr marL="285750" indent="-285750">
              <a:buFont typeface="Arial" charset="0"/>
              <a:buChar char="•"/>
            </a:pPr>
            <a:r>
              <a:rPr lang="en-US" dirty="0">
                <a:solidFill>
                  <a:schemeClr val="bg1"/>
                </a:solidFill>
                <a:latin typeface=""/>
              </a:rPr>
              <a:t>E</a:t>
            </a:r>
            <a:r>
              <a:rPr lang="en-US" dirty="0" smtClean="0">
                <a:solidFill>
                  <a:schemeClr val="bg1"/>
                </a:solidFill>
                <a:latin typeface=""/>
              </a:rPr>
              <a:t>vidence </a:t>
            </a:r>
            <a:r>
              <a:rPr lang="en-US" dirty="0">
                <a:solidFill>
                  <a:schemeClr val="bg1"/>
                </a:solidFill>
                <a:latin typeface=""/>
              </a:rPr>
              <a:t>of a </a:t>
            </a:r>
            <a:r>
              <a:rPr lang="en-US" dirty="0">
                <a:solidFill>
                  <a:srgbClr val="58B2A6"/>
                </a:solidFill>
                <a:latin typeface=""/>
              </a:rPr>
              <a:t>massive planet candidate </a:t>
            </a:r>
            <a:r>
              <a:rPr lang="en-US" dirty="0">
                <a:solidFill>
                  <a:schemeClr val="bg1"/>
                </a:solidFill>
                <a:latin typeface=""/>
              </a:rPr>
              <a:t>just outside the outer edge of the cavity as imaged with </a:t>
            </a:r>
            <a:r>
              <a:rPr lang="en-US" dirty="0" smtClean="0">
                <a:solidFill>
                  <a:schemeClr val="bg1"/>
                </a:solidFill>
                <a:latin typeface=""/>
              </a:rPr>
              <a:t>ALMA</a:t>
            </a:r>
            <a:r>
              <a:rPr lang="en-US" dirty="0">
                <a:solidFill>
                  <a:schemeClr val="bg1"/>
                </a:solidFill>
                <a:latin typeface=""/>
              </a:rPr>
              <a:t> </a:t>
            </a:r>
            <a:r>
              <a:rPr lang="en-US" dirty="0" smtClean="0">
                <a:solidFill>
                  <a:schemeClr val="bg1"/>
                </a:solidFill>
                <a:latin typeface=""/>
              </a:rPr>
              <a:t>(</a:t>
            </a:r>
            <a:r>
              <a:rPr lang="en-US" dirty="0">
                <a:solidFill>
                  <a:schemeClr val="bg1"/>
                </a:solidFill>
                <a:latin typeface=""/>
              </a:rPr>
              <a:t>Thanks to an excellent LBTI/L-band </a:t>
            </a:r>
            <a:r>
              <a:rPr lang="en-US" dirty="0" smtClean="0">
                <a:solidFill>
                  <a:schemeClr val="bg1"/>
                </a:solidFill>
                <a:latin typeface=""/>
              </a:rPr>
              <a:t>dataset)</a:t>
            </a:r>
            <a:endParaRPr lang="en-US" dirty="0">
              <a:solidFill>
                <a:schemeClr val="bg1"/>
              </a:solidFill>
            </a:endParaRPr>
          </a:p>
        </p:txBody>
      </p:sp>
    </p:spTree>
    <p:extLst>
      <p:ext uri="{BB962C8B-B14F-4D97-AF65-F5344CB8AC3E}">
        <p14:creationId xmlns:p14="http://schemas.microsoft.com/office/powerpoint/2010/main" val="279539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5" name="Rectangle 4"/>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12</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12" name="Rectangle 11"/>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639" y="788237"/>
            <a:ext cx="5240391" cy="5437554"/>
          </a:xfrm>
          <a:prstGeom prst="rect">
            <a:avLst/>
          </a:prstGeom>
        </p:spPr>
      </p:pic>
    </p:spTree>
    <p:extLst>
      <p:ext uri="{BB962C8B-B14F-4D97-AF65-F5344CB8AC3E}">
        <p14:creationId xmlns:p14="http://schemas.microsoft.com/office/powerpoint/2010/main" val="1854630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8" name="Rectangle 7"/>
              <p:cNvSpPr/>
              <p:nvPr/>
            </p:nvSpPr>
            <p:spPr>
              <a:xfrm>
                <a:off x="6597909" y="1809580"/>
                <a:ext cx="2546086" cy="1754326"/>
              </a:xfrm>
              <a:prstGeom prst="rect">
                <a:avLst/>
              </a:prstGeom>
            </p:spPr>
            <p:txBody>
              <a:bodyPr wrap="square">
                <a:spAutoFit/>
              </a:bodyPr>
              <a:lstStyle/>
              <a:p>
                <a:pPr marL="285750" indent="-285750">
                  <a:buFont typeface="Arial" charset="0"/>
                  <a:buChar char="•"/>
                </a:pPr>
                <a:r>
                  <a:rPr lang="en-US" dirty="0" smtClean="0">
                    <a:solidFill>
                      <a:schemeClr val="bg1"/>
                    </a:solidFill>
                    <a:latin typeface=""/>
                  </a:rPr>
                  <a:t>young </a:t>
                </a:r>
                <a:r>
                  <a:rPr lang="en-US" dirty="0">
                    <a:solidFill>
                      <a:schemeClr val="bg1"/>
                    </a:solidFill>
                    <a:latin typeface=""/>
                  </a:rPr>
                  <a:t>(</a:t>
                </a:r>
                <a:r>
                  <a:rPr lang="en-US" dirty="0" smtClean="0">
                    <a:solidFill>
                      <a:schemeClr val="bg1"/>
                    </a:solidFill>
                    <a:latin typeface=""/>
                  </a:rPr>
                  <a:t>5Myr)</a:t>
                </a:r>
              </a:p>
              <a:p>
                <a:pPr marL="285750" indent="-285750">
                  <a:buFont typeface="Arial" charset="0"/>
                  <a:buChar char="•"/>
                </a:pPr>
                <a:r>
                  <a:rPr lang="en-US" dirty="0" smtClean="0">
                    <a:solidFill>
                      <a:schemeClr val="bg1"/>
                    </a:solidFill>
                    <a:latin typeface=""/>
                  </a:rPr>
                  <a:t>nearby </a:t>
                </a:r>
                <a:r>
                  <a:rPr lang="en-US" dirty="0">
                    <a:solidFill>
                      <a:schemeClr val="bg1"/>
                    </a:solidFill>
                    <a:latin typeface=""/>
                  </a:rPr>
                  <a:t>(d =</a:t>
                </a:r>
                <a:r>
                  <a:rPr lang="en-US" dirty="0" smtClean="0">
                    <a:solidFill>
                      <a:schemeClr val="bg1"/>
                    </a:solidFill>
                    <a:latin typeface=""/>
                  </a:rPr>
                  <a:t>160 pc)</a:t>
                </a:r>
              </a:p>
              <a:p>
                <a:pPr marL="285750" indent="-285750">
                  <a:buFont typeface="Arial" charset="0"/>
                  <a:buChar char="•"/>
                </a:pPr>
                <a:r>
                  <a:rPr lang="en-US" dirty="0">
                    <a:solidFill>
                      <a:schemeClr val="bg1"/>
                    </a:solidFill>
                    <a:latin typeface=""/>
                  </a:rPr>
                  <a:t>intermediate mass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𝑀</m:t>
                        </m:r>
                      </m:e>
                      <m:sub>
                        <m:r>
                          <a:rPr lang="en-US" i="1">
                            <a:solidFill>
                              <a:schemeClr val="bg1"/>
                            </a:solidFill>
                            <a:latin typeface="Cambria Math" charset="0"/>
                          </a:rPr>
                          <m:t>∗</m:t>
                        </m:r>
                      </m:sub>
                    </m:sSub>
                  </m:oMath>
                </a14:m>
                <a:r>
                  <a:rPr lang="en-US" dirty="0">
                    <a:solidFill>
                      <a:schemeClr val="bg1"/>
                    </a:solidFill>
                    <a:latin typeface=""/>
                  </a:rPr>
                  <a:t> = 1.5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𝑀</m:t>
                        </m:r>
                      </m:e>
                      <m:sub>
                        <m:r>
                          <a:rPr lang="en-US" i="1">
                            <a:solidFill>
                              <a:schemeClr val="bg1"/>
                            </a:solidFill>
                            <a:latin typeface="Cambria Math" charset="0"/>
                          </a:rPr>
                          <m:t>𝑠𝑢𝑛</m:t>
                        </m:r>
                      </m:sub>
                    </m:sSub>
                  </m:oMath>
                </a14:m>
                <a:r>
                  <a:rPr lang="en-US" dirty="0">
                    <a:solidFill>
                      <a:schemeClr val="bg1"/>
                    </a:solidFill>
                    <a:latin typeface=""/>
                  </a:rPr>
                  <a:t>)</a:t>
                </a:r>
                <a:endParaRPr lang="en-US" dirty="0"/>
              </a:p>
              <a:p>
                <a:pPr marL="285750" indent="-285750">
                  <a:buFont typeface="Arial" charset="0"/>
                  <a:buChar char="•"/>
                </a:pP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𝐿</m:t>
                        </m:r>
                      </m:e>
                      <m:sub>
                        <m:r>
                          <a:rPr lang="en-US" i="1">
                            <a:solidFill>
                              <a:schemeClr val="bg1"/>
                            </a:solidFill>
                            <a:latin typeface="Cambria Math" charset="0"/>
                          </a:rPr>
                          <m:t>∗</m:t>
                        </m:r>
                      </m:sub>
                    </m:sSub>
                  </m:oMath>
                </a14:m>
                <a:r>
                  <a:rPr lang="en-US" dirty="0">
                    <a:solidFill>
                      <a:schemeClr val="bg1"/>
                    </a:solidFill>
                    <a:latin typeface=""/>
                  </a:rPr>
                  <a:t> = 16.9 </a:t>
                </a:r>
                <a14:m>
                  <m:oMath xmlns:m="http://schemas.openxmlformats.org/officeDocument/2006/math">
                    <m:sSub>
                      <m:sSubPr>
                        <m:ctrlPr>
                          <a:rPr lang="en-US" i="1">
                            <a:solidFill>
                              <a:schemeClr val="bg1"/>
                            </a:solidFill>
                            <a:latin typeface="Cambria Math"/>
                          </a:rPr>
                        </m:ctrlPr>
                      </m:sSubPr>
                      <m:e>
                        <m:r>
                          <a:rPr lang="en-US" i="1">
                            <a:solidFill>
                              <a:schemeClr val="bg1"/>
                            </a:solidFill>
                            <a:latin typeface="Cambria Math" charset="0"/>
                          </a:rPr>
                          <m:t>𝐿</m:t>
                        </m:r>
                      </m:e>
                      <m:sub>
                        <m:r>
                          <a:rPr lang="en-US" i="1">
                            <a:solidFill>
                              <a:schemeClr val="bg1"/>
                            </a:solidFill>
                            <a:latin typeface="Cambria Math" charset="0"/>
                          </a:rPr>
                          <m:t>𝑠𝑢𝑛</m:t>
                        </m:r>
                      </m:sub>
                    </m:sSub>
                  </m:oMath>
                </a14:m>
                <a:endParaRPr lang="en-US" dirty="0" smtClean="0">
                  <a:solidFill>
                    <a:schemeClr val="bg1"/>
                  </a:solidFill>
                  <a:latin typeface=""/>
                </a:endParaRPr>
              </a:p>
              <a:p>
                <a:pPr marL="285750" indent="-285750">
                  <a:buFont typeface="Arial" charset="0"/>
                  <a:buChar char="•"/>
                </a:pPr>
                <a14:m>
                  <m:oMath xmlns:m="http://schemas.openxmlformats.org/officeDocument/2006/math">
                    <m:sSub>
                      <m:sSubPr>
                        <m:ctrlPr>
                          <a:rPr lang="en-US" i="1">
                            <a:solidFill>
                              <a:schemeClr val="bg1"/>
                            </a:solidFill>
                            <a:latin typeface="Cambria Math"/>
                          </a:rPr>
                        </m:ctrlPr>
                      </m:sSubPr>
                      <m:e>
                        <m:r>
                          <a:rPr lang="en-US" b="0" i="1" smtClean="0">
                            <a:solidFill>
                              <a:schemeClr val="bg1"/>
                            </a:solidFill>
                            <a:latin typeface="Cambria Math" charset="0"/>
                          </a:rPr>
                          <m:t>𝑇</m:t>
                        </m:r>
                      </m:e>
                      <m:sub>
                        <m:r>
                          <a:rPr lang="en-US" b="0" i="1" smtClean="0">
                            <a:solidFill>
                              <a:schemeClr val="bg1"/>
                            </a:solidFill>
                            <a:latin typeface="Cambria Math" charset="0"/>
                          </a:rPr>
                          <m:t>∗</m:t>
                        </m:r>
                      </m:sub>
                    </m:sSub>
                  </m:oMath>
                </a14:m>
                <a:r>
                  <a:rPr lang="en-US" dirty="0" smtClean="0">
                    <a:solidFill>
                      <a:schemeClr val="bg1"/>
                    </a:solidFill>
                    <a:latin typeface=""/>
                  </a:rPr>
                  <a:t>= 6900 K</a:t>
                </a:r>
              </a:p>
            </p:txBody>
          </p:sp>
        </mc:Choice>
        <mc:Fallback xmlns="">
          <p:sp>
            <p:nvSpPr>
              <p:cNvPr id="8" name="Rectangle 7"/>
              <p:cNvSpPr>
                <a:spLocks noRot="1" noChangeAspect="1" noMove="1" noResize="1" noEditPoints="1" noAdjustHandles="1" noChangeArrowheads="1" noChangeShapeType="1" noTextEdit="1"/>
              </p:cNvSpPr>
              <p:nvPr/>
            </p:nvSpPr>
            <p:spPr>
              <a:xfrm>
                <a:off x="6597909" y="1809580"/>
                <a:ext cx="2546086" cy="1754326"/>
              </a:xfrm>
              <a:prstGeom prst="rect">
                <a:avLst/>
              </a:prstGeom>
              <a:blipFill rotWithShape="0">
                <a:blip r:embed="rId3"/>
                <a:stretch>
                  <a:fillRect l="-1435" t="-2083" b="-4514"/>
                </a:stretch>
              </a:blipFill>
            </p:spPr>
            <p:txBody>
              <a:bodyPr/>
              <a:lstStyle/>
              <a:p>
                <a:r>
                  <a:rPr lang="en-US">
                    <a:noFill/>
                  </a:rPr>
                  <a:t> </a:t>
                </a:r>
              </a:p>
            </p:txBody>
          </p:sp>
        </mc:Fallback>
      </mc:AlternateContent>
      <p:sp>
        <p:nvSpPr>
          <p:cNvPr id="9" name="Rectangle 8"/>
          <p:cNvSpPr/>
          <p:nvPr/>
        </p:nvSpPr>
        <p:spPr>
          <a:xfrm>
            <a:off x="6881758" y="1222172"/>
            <a:ext cx="1340110" cy="461665"/>
          </a:xfrm>
          <a:prstGeom prst="rect">
            <a:avLst/>
          </a:prstGeom>
        </p:spPr>
        <p:txBody>
          <a:bodyPr wrap="none">
            <a:spAutoFit/>
          </a:bodyPr>
          <a:lstStyle/>
          <a:p>
            <a:r>
              <a:rPr lang="en-US" sz="2400" b="1" dirty="0">
                <a:solidFill>
                  <a:srgbClr val="58B2A6"/>
                </a:solidFill>
                <a:latin typeface=""/>
              </a:rPr>
              <a:t>CQ Tau</a:t>
            </a:r>
            <a:r>
              <a:rPr lang="en-US" sz="2400" dirty="0">
                <a:solidFill>
                  <a:srgbClr val="58B2A6"/>
                </a:solidFill>
                <a:latin typeface=""/>
              </a:rPr>
              <a:t>:</a:t>
            </a:r>
          </a:p>
        </p:txBody>
      </p:sp>
      <p:pic>
        <p:nvPicPr>
          <p:cNvPr id="10" name="Picture 9"/>
          <p:cNvPicPr>
            <a:picLocks noChangeAspect="1"/>
          </p:cNvPicPr>
          <p:nvPr/>
        </p:nvPicPr>
        <p:blipFill>
          <a:blip r:embed="rId4"/>
          <a:stretch>
            <a:fillRect/>
          </a:stretch>
        </p:blipFill>
        <p:spPr>
          <a:xfrm>
            <a:off x="120233" y="1222172"/>
            <a:ext cx="6477676" cy="3175331"/>
          </a:xfrm>
          <a:prstGeom prst="rect">
            <a:avLst/>
          </a:prstGeom>
        </p:spPr>
      </p:pic>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2</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14" name="Rectangle 13"/>
          <p:cNvSpPr/>
          <p:nvPr/>
        </p:nvSpPr>
        <p:spPr>
          <a:xfrm>
            <a:off x="2549297" y="509976"/>
            <a:ext cx="4045403" cy="523220"/>
          </a:xfrm>
          <a:prstGeom prst="rect">
            <a:avLst/>
          </a:prstGeom>
        </p:spPr>
        <p:txBody>
          <a:bodyPr wrap="none">
            <a:spAutoFit/>
          </a:bodyPr>
          <a:lstStyle/>
          <a:p>
            <a:r>
              <a:rPr lang="en-US" sz="2800" b="1" smtClean="0">
                <a:solidFill>
                  <a:srgbClr val="58B2A6"/>
                </a:solidFill>
                <a:latin typeface=""/>
              </a:rPr>
              <a:t>TARGET PROPERTIES</a:t>
            </a:r>
            <a:endParaRPr lang="en-US" sz="2800" dirty="0">
              <a:solidFill>
                <a:srgbClr val="58B2A6"/>
              </a:solidFill>
              <a:latin typeface=""/>
            </a:endParaRPr>
          </a:p>
        </p:txBody>
      </p:sp>
      <p:sp>
        <p:nvSpPr>
          <p:cNvPr id="15" name="TextBox 14"/>
          <p:cNvSpPr txBox="1"/>
          <p:nvPr/>
        </p:nvSpPr>
        <p:spPr>
          <a:xfrm>
            <a:off x="440430" y="5558861"/>
            <a:ext cx="616232" cy="646331"/>
          </a:xfrm>
          <a:prstGeom prst="rect">
            <a:avLst/>
          </a:prstGeom>
          <a:solidFill>
            <a:srgbClr val="58B2A6"/>
          </a:solidFill>
        </p:spPr>
        <p:txBody>
          <a:bodyPr wrap="square" rtlCol="0">
            <a:spAutoFit/>
          </a:bodyPr>
          <a:lstStyle/>
          <a:p>
            <a:r>
              <a:rPr lang="en-US" sz="2800" dirty="0" smtClean="0"/>
              <a:t> </a:t>
            </a:r>
            <a:r>
              <a:rPr lang="en-US" sz="3600" dirty="0" smtClean="0"/>
              <a:t>?</a:t>
            </a:r>
            <a:endParaRPr lang="en-US" sz="3600" dirty="0"/>
          </a:p>
        </p:txBody>
      </p:sp>
      <p:sp>
        <p:nvSpPr>
          <p:cNvPr id="16" name="Rectangle 15"/>
          <p:cNvSpPr/>
          <p:nvPr/>
        </p:nvSpPr>
        <p:spPr>
          <a:xfrm>
            <a:off x="387675" y="4439565"/>
            <a:ext cx="8475785" cy="923330"/>
          </a:xfrm>
          <a:prstGeom prst="rect">
            <a:avLst/>
          </a:prstGeom>
        </p:spPr>
        <p:txBody>
          <a:bodyPr wrap="square">
            <a:spAutoFit/>
          </a:bodyPr>
          <a:lstStyle/>
          <a:p>
            <a:pPr marL="285750" indent="-285750">
              <a:buFont typeface="Arial" charset="0"/>
              <a:buChar char="•"/>
            </a:pPr>
            <a:r>
              <a:rPr lang="en-US" dirty="0">
                <a:solidFill>
                  <a:schemeClr val="bg1"/>
                </a:solidFill>
                <a:latin typeface=""/>
              </a:rPr>
              <a:t>P</a:t>
            </a:r>
            <a:r>
              <a:rPr lang="en-US" dirty="0" smtClean="0">
                <a:solidFill>
                  <a:schemeClr val="bg1"/>
                </a:solidFill>
                <a:latin typeface=""/>
              </a:rPr>
              <a:t>resence </a:t>
            </a:r>
            <a:r>
              <a:rPr lang="en-US" dirty="0">
                <a:solidFill>
                  <a:schemeClr val="bg1"/>
                </a:solidFill>
                <a:latin typeface=""/>
              </a:rPr>
              <a:t>of </a:t>
            </a:r>
            <a:r>
              <a:rPr lang="en-US" dirty="0">
                <a:solidFill>
                  <a:srgbClr val="58B2A6"/>
                </a:solidFill>
                <a:latin typeface=""/>
              </a:rPr>
              <a:t>an inner cavity</a:t>
            </a:r>
            <a:r>
              <a:rPr lang="en-US" dirty="0">
                <a:solidFill>
                  <a:schemeClr val="bg1"/>
                </a:solidFill>
                <a:latin typeface=""/>
              </a:rPr>
              <a:t> in the disk dust </a:t>
            </a:r>
            <a:r>
              <a:rPr lang="en-US" dirty="0" smtClean="0">
                <a:solidFill>
                  <a:schemeClr val="bg1"/>
                </a:solidFill>
                <a:latin typeface=""/>
              </a:rPr>
              <a:t>distribution. </a:t>
            </a:r>
          </a:p>
          <a:p>
            <a:pPr marL="285750" indent="-285750">
              <a:buFont typeface="Arial" charset="0"/>
              <a:buChar char="•"/>
            </a:pPr>
            <a:r>
              <a:rPr lang="en-US" dirty="0">
                <a:solidFill>
                  <a:schemeClr val="bg1"/>
                </a:solidFill>
                <a:latin typeface=""/>
              </a:rPr>
              <a:t>E</a:t>
            </a:r>
            <a:r>
              <a:rPr lang="en-US" dirty="0" smtClean="0">
                <a:solidFill>
                  <a:schemeClr val="bg1"/>
                </a:solidFill>
                <a:latin typeface=""/>
              </a:rPr>
              <a:t>vidence </a:t>
            </a:r>
            <a:r>
              <a:rPr lang="en-US" dirty="0">
                <a:solidFill>
                  <a:schemeClr val="bg1"/>
                </a:solidFill>
                <a:latin typeface=""/>
              </a:rPr>
              <a:t>of a </a:t>
            </a:r>
            <a:r>
              <a:rPr lang="en-US" dirty="0">
                <a:solidFill>
                  <a:srgbClr val="58B2A6"/>
                </a:solidFill>
                <a:latin typeface=""/>
              </a:rPr>
              <a:t>massive planet candidate </a:t>
            </a:r>
            <a:r>
              <a:rPr lang="en-US" dirty="0">
                <a:solidFill>
                  <a:schemeClr val="bg1"/>
                </a:solidFill>
                <a:latin typeface=""/>
              </a:rPr>
              <a:t>just outside the outer edge of the cavity as imaged with </a:t>
            </a:r>
            <a:r>
              <a:rPr lang="en-US" dirty="0" smtClean="0">
                <a:solidFill>
                  <a:schemeClr val="bg1"/>
                </a:solidFill>
                <a:latin typeface=""/>
              </a:rPr>
              <a:t>ALMA</a:t>
            </a:r>
            <a:r>
              <a:rPr lang="en-US" dirty="0">
                <a:solidFill>
                  <a:schemeClr val="bg1"/>
                </a:solidFill>
                <a:latin typeface=""/>
              </a:rPr>
              <a:t> </a:t>
            </a:r>
            <a:r>
              <a:rPr lang="en-US" dirty="0" smtClean="0">
                <a:solidFill>
                  <a:schemeClr val="bg1"/>
                </a:solidFill>
                <a:latin typeface=""/>
              </a:rPr>
              <a:t>(</a:t>
            </a:r>
            <a:r>
              <a:rPr lang="en-US" dirty="0">
                <a:solidFill>
                  <a:schemeClr val="bg1"/>
                </a:solidFill>
                <a:latin typeface=""/>
              </a:rPr>
              <a:t>Thanks to an excellent LBTI/L-band </a:t>
            </a:r>
            <a:r>
              <a:rPr lang="en-US" dirty="0" smtClean="0">
                <a:solidFill>
                  <a:schemeClr val="bg1"/>
                </a:solidFill>
                <a:latin typeface=""/>
              </a:rPr>
              <a:t>dataset)</a:t>
            </a:r>
            <a:endParaRPr lang="en-US" dirty="0">
              <a:solidFill>
                <a:schemeClr val="bg1"/>
              </a:solidFill>
            </a:endParaRPr>
          </a:p>
        </p:txBody>
      </p:sp>
      <p:sp>
        <p:nvSpPr>
          <p:cNvPr id="3" name="TextBox 2"/>
          <p:cNvSpPr txBox="1"/>
          <p:nvPr/>
        </p:nvSpPr>
        <p:spPr>
          <a:xfrm>
            <a:off x="1336432" y="5558860"/>
            <a:ext cx="6938191" cy="646331"/>
          </a:xfrm>
          <a:prstGeom prst="rect">
            <a:avLst/>
          </a:prstGeom>
          <a:noFill/>
        </p:spPr>
        <p:txBody>
          <a:bodyPr wrap="square" rtlCol="0">
            <a:spAutoFit/>
          </a:bodyPr>
          <a:lstStyle/>
          <a:p>
            <a:r>
              <a:rPr lang="en-US" dirty="0" smtClean="0">
                <a:solidFill>
                  <a:schemeClr val="bg1"/>
                </a:solidFill>
              </a:rPr>
              <a:t>What are the dust and gas profiles? Can a planet be responsible to clear the distribution of gas and dust in such a way?</a:t>
            </a:r>
            <a:endParaRPr lang="en-US" dirty="0">
              <a:solidFill>
                <a:schemeClr val="bg1"/>
              </a:solidFill>
            </a:endParaRPr>
          </a:p>
        </p:txBody>
      </p:sp>
    </p:spTree>
    <p:extLst>
      <p:ext uri="{BB962C8B-B14F-4D97-AF65-F5344CB8AC3E}">
        <p14:creationId xmlns:p14="http://schemas.microsoft.com/office/powerpoint/2010/main" val="161097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4" name="Rectangle 3"/>
          <p:cNvSpPr/>
          <p:nvPr/>
        </p:nvSpPr>
        <p:spPr>
          <a:xfrm>
            <a:off x="272558" y="718435"/>
            <a:ext cx="8317523" cy="1477328"/>
          </a:xfrm>
          <a:prstGeom prst="rect">
            <a:avLst/>
          </a:prstGeom>
        </p:spPr>
        <p:txBody>
          <a:bodyPr wrap="square">
            <a:spAutoFit/>
          </a:bodyPr>
          <a:lstStyle/>
          <a:p>
            <a:pPr marL="285750" indent="-285750">
              <a:buFont typeface="Arial" charset="0"/>
              <a:buChar char="•"/>
            </a:pPr>
            <a:r>
              <a:rPr lang="en-US" dirty="0" smtClean="0">
                <a:solidFill>
                  <a:schemeClr val="bg1"/>
                </a:solidFill>
                <a:latin typeface=""/>
              </a:rPr>
              <a:t>We have </a:t>
            </a:r>
            <a:r>
              <a:rPr lang="en-US" dirty="0">
                <a:solidFill>
                  <a:schemeClr val="bg1"/>
                </a:solidFill>
                <a:latin typeface=""/>
              </a:rPr>
              <a:t>studied the </a:t>
            </a:r>
            <a:r>
              <a:rPr lang="en-US" dirty="0">
                <a:solidFill>
                  <a:srgbClr val="58B2A6"/>
                </a:solidFill>
                <a:latin typeface=""/>
              </a:rPr>
              <a:t>dust and gas distribution</a:t>
            </a:r>
            <a:r>
              <a:rPr lang="en-US" dirty="0">
                <a:solidFill>
                  <a:schemeClr val="bg1"/>
                </a:solidFill>
                <a:latin typeface=""/>
              </a:rPr>
              <a:t> around pre-main-sequence stars using the Atacama </a:t>
            </a:r>
            <a:r>
              <a:rPr lang="en-US" dirty="0" smtClean="0">
                <a:solidFill>
                  <a:schemeClr val="bg1"/>
                </a:solidFill>
                <a:latin typeface=""/>
              </a:rPr>
              <a:t>Large Millimeter </a:t>
            </a:r>
            <a:r>
              <a:rPr lang="en-US" dirty="0">
                <a:solidFill>
                  <a:schemeClr val="bg1"/>
                </a:solidFill>
                <a:latin typeface=""/>
              </a:rPr>
              <a:t>Array (ALMA). </a:t>
            </a:r>
            <a:endParaRPr lang="en-US" dirty="0" smtClean="0">
              <a:solidFill>
                <a:schemeClr val="bg1"/>
              </a:solidFill>
              <a:latin typeface=""/>
            </a:endParaRPr>
          </a:p>
          <a:p>
            <a:pPr marL="285750" indent="-285750">
              <a:buFont typeface="Arial" charset="0"/>
              <a:buChar char="•"/>
            </a:pPr>
            <a:r>
              <a:rPr lang="en-US" dirty="0">
                <a:solidFill>
                  <a:schemeClr val="bg1"/>
                </a:solidFill>
              </a:rPr>
              <a:t>We used the </a:t>
            </a:r>
            <a:r>
              <a:rPr lang="en-US" dirty="0">
                <a:solidFill>
                  <a:srgbClr val="58B2A6"/>
                </a:solidFill>
              </a:rPr>
              <a:t>physical-chemical modeling tool DALI </a:t>
            </a:r>
            <a:r>
              <a:rPr lang="en-US" dirty="0">
                <a:solidFill>
                  <a:schemeClr val="bg1"/>
                </a:solidFill>
              </a:rPr>
              <a:t>(</a:t>
            </a:r>
            <a:r>
              <a:rPr lang="en-US" dirty="0" err="1">
                <a:solidFill>
                  <a:schemeClr val="bg1"/>
                </a:solidFill>
              </a:rPr>
              <a:t>Bruderer</a:t>
            </a:r>
            <a:r>
              <a:rPr lang="en-US" dirty="0">
                <a:solidFill>
                  <a:schemeClr val="bg1"/>
                </a:solidFill>
              </a:rPr>
              <a:t> </a:t>
            </a:r>
            <a:r>
              <a:rPr lang="en-US" dirty="0" smtClean="0">
                <a:solidFill>
                  <a:schemeClr val="bg1"/>
                </a:solidFill>
              </a:rPr>
              <a:t>2013): solves </a:t>
            </a:r>
            <a:r>
              <a:rPr lang="en-US" dirty="0">
                <a:solidFill>
                  <a:schemeClr val="bg1"/>
                </a:solidFill>
              </a:rPr>
              <a:t>for the chemical structure, the radiative transfer and the </a:t>
            </a:r>
            <a:r>
              <a:rPr lang="en-US" dirty="0" smtClean="0">
                <a:solidFill>
                  <a:schemeClr val="bg1"/>
                </a:solidFill>
              </a:rPr>
              <a:t>thermal balance </a:t>
            </a:r>
            <a:r>
              <a:rPr lang="en-US" dirty="0">
                <a:solidFill>
                  <a:schemeClr val="bg1"/>
                </a:solidFill>
              </a:rPr>
              <a:t>within the </a:t>
            </a:r>
            <a:r>
              <a:rPr lang="en-US" dirty="0" smtClean="0">
                <a:solidFill>
                  <a:schemeClr val="bg1"/>
                </a:solidFill>
              </a:rPr>
              <a:t>disk. </a:t>
            </a:r>
            <a:endParaRPr lang="en-US" dirty="0" smtClean="0">
              <a:solidFill>
                <a:schemeClr val="bg1"/>
              </a:solidFill>
              <a:latin typeface=""/>
            </a:endParaRPr>
          </a:p>
        </p:txBody>
      </p:sp>
      <p:sp>
        <p:nvSpPr>
          <p:cNvPr id="8" name="TextBox 7"/>
          <p:cNvSpPr txBox="1"/>
          <p:nvPr/>
        </p:nvSpPr>
        <p:spPr>
          <a:xfrm>
            <a:off x="7204672" y="3534518"/>
            <a:ext cx="545123" cy="369332"/>
          </a:xfrm>
          <a:prstGeom prst="rect">
            <a:avLst/>
          </a:prstGeom>
          <a:noFill/>
        </p:spPr>
        <p:txBody>
          <a:bodyPr wrap="square" rtlCol="0">
            <a:spAutoFit/>
          </a:bodyPr>
          <a:lstStyle/>
          <a:p>
            <a:r>
              <a:rPr lang="en-US" smtClean="0"/>
              <a:t>      </a:t>
            </a:r>
            <a:endParaRPr lang="en-US"/>
          </a:p>
        </p:txBody>
      </p:sp>
      <p:pic>
        <p:nvPicPr>
          <p:cNvPr id="11" name="Picture 10"/>
          <p:cNvPicPr>
            <a:picLocks noChangeAspect="1"/>
          </p:cNvPicPr>
          <p:nvPr/>
        </p:nvPicPr>
        <p:blipFill>
          <a:blip r:embed="rId3"/>
          <a:stretch>
            <a:fillRect/>
          </a:stretch>
        </p:blipFill>
        <p:spPr>
          <a:xfrm>
            <a:off x="1037495" y="3199051"/>
            <a:ext cx="2974551" cy="2984566"/>
          </a:xfrm>
          <a:prstGeom prst="rect">
            <a:avLst/>
          </a:prstGeom>
        </p:spPr>
      </p:pic>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3</a:t>
            </a:r>
            <a:endParaRPr lang="en-US" sz="1200" dirty="0">
              <a:ln w="0"/>
              <a:solidFill>
                <a:schemeClr val="tx1"/>
              </a:solidFill>
              <a:effectLst>
                <a:outerShdw blurRad="38100" dist="25400" dir="5400000" algn="ctr" rotWithShape="0">
                  <a:srgbClr val="6E747A">
                    <a:alpha val="43000"/>
                  </a:srgbClr>
                </a:outerShdw>
              </a:effectLst>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36" y="2459264"/>
            <a:ext cx="2794000" cy="6985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905" y="2567214"/>
            <a:ext cx="1358900" cy="482600"/>
          </a:xfrm>
          <a:prstGeom prst="rect">
            <a:avLst/>
          </a:prstGeom>
        </p:spPr>
      </p:pic>
      <p:sp>
        <p:nvSpPr>
          <p:cNvPr id="18" name="TextBox 17"/>
          <p:cNvSpPr txBox="1"/>
          <p:nvPr/>
        </p:nvSpPr>
        <p:spPr>
          <a:xfrm>
            <a:off x="1031497" y="6183616"/>
            <a:ext cx="2980549" cy="307777"/>
          </a:xfrm>
          <a:prstGeom prst="rect">
            <a:avLst/>
          </a:prstGeom>
          <a:solidFill>
            <a:schemeClr val="bg1"/>
          </a:solidFill>
        </p:spPr>
        <p:txBody>
          <a:bodyPr wrap="square" rtlCol="0">
            <a:spAutoFit/>
          </a:bodyPr>
          <a:lstStyle/>
          <a:p>
            <a:pPr algn="r"/>
            <a:r>
              <a:rPr lang="en-US" sz="1400" dirty="0" smtClean="0"/>
              <a:t>Ref. DALI manual</a:t>
            </a:r>
            <a:endParaRPr lang="en-US" sz="1400" dirty="0"/>
          </a:p>
        </p:txBody>
      </p:sp>
      <p:sp>
        <p:nvSpPr>
          <p:cNvPr id="19" name="TextBox 18"/>
          <p:cNvSpPr txBox="1"/>
          <p:nvPr/>
        </p:nvSpPr>
        <p:spPr>
          <a:xfrm>
            <a:off x="5100355" y="6183618"/>
            <a:ext cx="2803501" cy="307776"/>
          </a:xfrm>
          <a:prstGeom prst="rect">
            <a:avLst/>
          </a:prstGeom>
          <a:solidFill>
            <a:schemeClr val="bg1"/>
          </a:solidFill>
        </p:spPr>
        <p:txBody>
          <a:bodyPr wrap="square" rtlCol="0">
            <a:spAutoFit/>
          </a:bodyPr>
          <a:lstStyle/>
          <a:p>
            <a:pPr algn="r"/>
            <a:r>
              <a:rPr lang="en-US" sz="1400" dirty="0" smtClean="0"/>
              <a:t>Ref. </a:t>
            </a:r>
            <a:r>
              <a:rPr lang="en-US" sz="1400" dirty="0" err="1" smtClean="0"/>
              <a:t>Trapman</a:t>
            </a:r>
            <a:r>
              <a:rPr lang="en-US" sz="1400" dirty="0" smtClean="0"/>
              <a:t> et al. 2017</a:t>
            </a:r>
            <a:endParaRPr lang="en-US" sz="1400" dirty="0"/>
          </a:p>
        </p:txBody>
      </p:sp>
      <p:sp>
        <p:nvSpPr>
          <p:cNvPr id="20" name="TextBox 19"/>
          <p:cNvSpPr txBox="1"/>
          <p:nvPr/>
        </p:nvSpPr>
        <p:spPr>
          <a:xfrm>
            <a:off x="5602401" y="2107838"/>
            <a:ext cx="1633909" cy="369332"/>
          </a:xfrm>
          <a:prstGeom prst="rect">
            <a:avLst/>
          </a:prstGeom>
          <a:noFill/>
        </p:spPr>
        <p:txBody>
          <a:bodyPr wrap="none" rtlCol="0">
            <a:spAutoFit/>
          </a:bodyPr>
          <a:lstStyle/>
          <a:p>
            <a:r>
              <a:rPr lang="en-US" dirty="0" smtClean="0">
                <a:solidFill>
                  <a:srgbClr val="58B2A6"/>
                </a:solidFill>
              </a:rPr>
              <a:t>Vertical profile</a:t>
            </a:r>
            <a:endParaRPr lang="en-US" dirty="0">
              <a:solidFill>
                <a:srgbClr val="58B2A6"/>
              </a:solidFill>
            </a:endParaRPr>
          </a:p>
        </p:txBody>
      </p:sp>
      <p:sp>
        <p:nvSpPr>
          <p:cNvPr id="21" name="TextBox 20"/>
          <p:cNvSpPr txBox="1"/>
          <p:nvPr/>
        </p:nvSpPr>
        <p:spPr>
          <a:xfrm>
            <a:off x="1743942" y="2107838"/>
            <a:ext cx="1531188" cy="369332"/>
          </a:xfrm>
          <a:prstGeom prst="rect">
            <a:avLst/>
          </a:prstGeom>
          <a:noFill/>
        </p:spPr>
        <p:txBody>
          <a:bodyPr wrap="none" rtlCol="0">
            <a:spAutoFit/>
          </a:bodyPr>
          <a:lstStyle/>
          <a:p>
            <a:r>
              <a:rPr lang="en-US" smtClean="0">
                <a:solidFill>
                  <a:srgbClr val="58B2A6"/>
                </a:solidFill>
              </a:rPr>
              <a:t>Radial profile</a:t>
            </a:r>
            <a:endParaRPr lang="en-US">
              <a:solidFill>
                <a:srgbClr val="58B2A6"/>
              </a:solidFill>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0355" y="3199051"/>
            <a:ext cx="2797503" cy="3046170"/>
          </a:xfrm>
          <a:prstGeom prst="rect">
            <a:avLst/>
          </a:prstGeom>
        </p:spPr>
      </p:pic>
    </p:spTree>
    <p:extLst>
      <p:ext uri="{BB962C8B-B14F-4D97-AF65-F5344CB8AC3E}">
        <p14:creationId xmlns:p14="http://schemas.microsoft.com/office/powerpoint/2010/main" val="964197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4" name="TextBox 3"/>
          <p:cNvSpPr txBox="1"/>
          <p:nvPr/>
        </p:nvSpPr>
        <p:spPr>
          <a:xfrm>
            <a:off x="422024" y="2298913"/>
            <a:ext cx="4006225" cy="369332"/>
          </a:xfrm>
          <a:prstGeom prst="rect">
            <a:avLst/>
          </a:prstGeom>
          <a:noFill/>
        </p:spPr>
        <p:txBody>
          <a:bodyPr wrap="none" rtlCol="0">
            <a:spAutoFit/>
          </a:bodyPr>
          <a:lstStyle/>
          <a:p>
            <a:r>
              <a:rPr lang="en-US" dirty="0" smtClean="0">
                <a:solidFill>
                  <a:schemeClr val="bg1"/>
                </a:solidFill>
              </a:rPr>
              <a:t>1) Spectral Energy Distribution (SED)</a:t>
            </a:r>
            <a:endParaRPr lang="en-US" dirty="0">
              <a:solidFill>
                <a:schemeClr val="bg1"/>
              </a:solidFill>
            </a:endParaRPr>
          </a:p>
        </p:txBody>
      </p:sp>
      <p:grpSp>
        <p:nvGrpSpPr>
          <p:cNvPr id="6" name="Group 5"/>
          <p:cNvGrpSpPr/>
          <p:nvPr/>
        </p:nvGrpSpPr>
        <p:grpSpPr>
          <a:xfrm>
            <a:off x="386854" y="2898988"/>
            <a:ext cx="4062053" cy="3214683"/>
            <a:chOff x="1758461" y="2290397"/>
            <a:chExt cx="5292969" cy="396972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1" y="2290397"/>
              <a:ext cx="5292969" cy="3969727"/>
            </a:xfrm>
            <a:prstGeom prst="rect">
              <a:avLst/>
            </a:prstGeom>
          </p:spPr>
        </p:pic>
        <p:sp>
          <p:nvSpPr>
            <p:cNvPr id="9" name="TextBox 8"/>
            <p:cNvSpPr txBox="1"/>
            <p:nvPr/>
          </p:nvSpPr>
          <p:spPr>
            <a:xfrm>
              <a:off x="6207369" y="2633263"/>
              <a:ext cx="530915" cy="215444"/>
            </a:xfrm>
            <a:prstGeom prst="rect">
              <a:avLst/>
            </a:prstGeom>
            <a:solidFill>
              <a:schemeClr val="bg1"/>
            </a:solidFill>
          </p:spPr>
          <p:txBody>
            <a:bodyPr wrap="none" rtlCol="0">
              <a:spAutoFit/>
            </a:bodyPr>
            <a:lstStyle/>
            <a:p>
              <a:r>
                <a:rPr lang="en-US" sz="800" smtClean="0"/>
                <a:t>            </a:t>
              </a:r>
              <a:endParaRPr lang="en-US" sz="800" dirty="0"/>
            </a:p>
          </p:txBody>
        </p:sp>
      </p:grpSp>
      <p:sp>
        <p:nvSpPr>
          <p:cNvPr id="3" name="Rectangle 2"/>
          <p:cNvSpPr/>
          <p:nvPr/>
        </p:nvSpPr>
        <p:spPr>
          <a:xfrm>
            <a:off x="515815" y="640956"/>
            <a:ext cx="7537939" cy="1477328"/>
          </a:xfrm>
          <a:prstGeom prst="rect">
            <a:avLst/>
          </a:prstGeom>
        </p:spPr>
        <p:txBody>
          <a:bodyPr wrap="square">
            <a:spAutoFit/>
          </a:bodyPr>
          <a:lstStyle/>
          <a:p>
            <a:pPr marL="285750" indent="-285750">
              <a:buFont typeface="Arial" charset="0"/>
              <a:buChar char="•"/>
            </a:pPr>
            <a:r>
              <a:rPr lang="en-US" dirty="0">
                <a:solidFill>
                  <a:schemeClr val="bg1"/>
                </a:solidFill>
              </a:rPr>
              <a:t>Our data include the </a:t>
            </a:r>
            <a:r>
              <a:rPr lang="en-US" dirty="0">
                <a:solidFill>
                  <a:srgbClr val="58B2A6"/>
                </a:solidFill>
              </a:rPr>
              <a:t>thermal continuum </a:t>
            </a:r>
            <a:r>
              <a:rPr lang="en-US" dirty="0">
                <a:solidFill>
                  <a:schemeClr val="bg1"/>
                </a:solidFill>
              </a:rPr>
              <a:t>produced by cold dust, and line emission maps in </a:t>
            </a:r>
            <a:r>
              <a:rPr lang="en-US" dirty="0">
                <a:solidFill>
                  <a:srgbClr val="58B2A6"/>
                </a:solidFill>
              </a:rPr>
              <a:t>different </a:t>
            </a:r>
            <a:r>
              <a:rPr lang="en-US" dirty="0" err="1">
                <a:solidFill>
                  <a:srgbClr val="58B2A6"/>
                </a:solidFill>
              </a:rPr>
              <a:t>isotopologues</a:t>
            </a:r>
            <a:r>
              <a:rPr lang="en-US" dirty="0">
                <a:solidFill>
                  <a:srgbClr val="58B2A6"/>
                </a:solidFill>
              </a:rPr>
              <a:t> of the CO molecule </a:t>
            </a:r>
            <a:r>
              <a:rPr lang="en-US" dirty="0">
                <a:solidFill>
                  <a:schemeClr val="bg1"/>
                </a:solidFill>
              </a:rPr>
              <a:t>(12CO, 13CO and C18O), that need to be </a:t>
            </a:r>
            <a:r>
              <a:rPr lang="en-US" dirty="0" smtClean="0">
                <a:solidFill>
                  <a:schemeClr val="bg1"/>
                </a:solidFill>
              </a:rPr>
              <a:t>considered </a:t>
            </a:r>
            <a:r>
              <a:rPr lang="en-US" dirty="0">
                <a:solidFill>
                  <a:schemeClr val="bg1"/>
                </a:solidFill>
              </a:rPr>
              <a:t>simultaneously</a:t>
            </a:r>
            <a:r>
              <a:rPr lang="en-US" dirty="0" smtClean="0">
                <a:solidFill>
                  <a:schemeClr val="bg1"/>
                </a:solidFill>
              </a:rPr>
              <a:t>.</a:t>
            </a:r>
            <a:endParaRPr lang="en-US" dirty="0" smtClean="0">
              <a:solidFill>
                <a:schemeClr val="bg1"/>
              </a:solidFill>
              <a:latin typeface=""/>
            </a:endParaRPr>
          </a:p>
          <a:p>
            <a:pPr marL="285750" indent="-285750">
              <a:buFont typeface="Arial" charset="0"/>
              <a:buChar char="•"/>
            </a:pPr>
            <a:r>
              <a:rPr lang="en-US" dirty="0" smtClean="0">
                <a:solidFill>
                  <a:schemeClr val="bg1"/>
                </a:solidFill>
                <a:latin typeface=""/>
              </a:rPr>
              <a:t>We </a:t>
            </a:r>
            <a:r>
              <a:rPr lang="en-US" dirty="0">
                <a:solidFill>
                  <a:schemeClr val="bg1"/>
                </a:solidFill>
                <a:latin typeface=""/>
              </a:rPr>
              <a:t>focused on finding the </a:t>
            </a:r>
            <a:r>
              <a:rPr lang="en-US" dirty="0">
                <a:solidFill>
                  <a:srgbClr val="58B2A6"/>
                </a:solidFill>
                <a:latin typeface=""/>
              </a:rPr>
              <a:t>best model’s parameters </a:t>
            </a:r>
            <a:r>
              <a:rPr lang="en-US" dirty="0">
                <a:solidFill>
                  <a:schemeClr val="bg1"/>
                </a:solidFill>
                <a:latin typeface=""/>
              </a:rPr>
              <a:t>to </a:t>
            </a:r>
            <a:r>
              <a:rPr lang="en-US" dirty="0" smtClean="0">
                <a:solidFill>
                  <a:schemeClr val="bg1"/>
                </a:solidFill>
                <a:latin typeface=""/>
              </a:rPr>
              <a:t>model </a:t>
            </a:r>
            <a:r>
              <a:rPr lang="en-US" dirty="0">
                <a:solidFill>
                  <a:schemeClr val="bg1"/>
                </a:solidFill>
                <a:latin typeface=""/>
              </a:rPr>
              <a:t>the high angular resolution observations of the </a:t>
            </a:r>
            <a:r>
              <a:rPr lang="en-US" dirty="0" err="1">
                <a:solidFill>
                  <a:schemeClr val="bg1"/>
                </a:solidFill>
                <a:latin typeface=""/>
              </a:rPr>
              <a:t>protoplanetary</a:t>
            </a:r>
            <a:r>
              <a:rPr lang="en-US" dirty="0">
                <a:solidFill>
                  <a:schemeClr val="bg1"/>
                </a:solidFill>
                <a:latin typeface=""/>
              </a:rPr>
              <a:t> disk.</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898988"/>
            <a:ext cx="4283146" cy="3214683"/>
          </a:xfrm>
          <a:prstGeom prst="rect">
            <a:avLst/>
          </a:prstGeom>
        </p:spPr>
      </p:pic>
      <p:sp>
        <p:nvSpPr>
          <p:cNvPr id="11" name="Rectangle 10"/>
          <p:cNvSpPr/>
          <p:nvPr/>
        </p:nvSpPr>
        <p:spPr>
          <a:xfrm>
            <a:off x="4633433" y="2298913"/>
            <a:ext cx="3198311" cy="369332"/>
          </a:xfrm>
          <a:prstGeom prst="rect">
            <a:avLst/>
          </a:prstGeom>
        </p:spPr>
        <p:txBody>
          <a:bodyPr wrap="none">
            <a:spAutoFit/>
          </a:bodyPr>
          <a:lstStyle/>
          <a:p>
            <a:r>
              <a:rPr lang="en-US" smtClean="0">
                <a:solidFill>
                  <a:schemeClr val="bg1"/>
                </a:solidFill>
                <a:latin typeface=""/>
              </a:rPr>
              <a:t>2) Dust </a:t>
            </a:r>
            <a:r>
              <a:rPr lang="en-US">
                <a:solidFill>
                  <a:schemeClr val="bg1"/>
                </a:solidFill>
                <a:latin typeface=""/>
              </a:rPr>
              <a:t>Continuum at 1.3 mm</a:t>
            </a:r>
            <a:endParaRPr lang="en-US">
              <a:solidFill>
                <a:schemeClr val="bg1"/>
              </a:solidFill>
            </a:endParaRPr>
          </a:p>
        </p:txBody>
      </p:sp>
      <p:sp>
        <p:nvSpPr>
          <p:cNvPr id="12" name="Rectangle 11"/>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4</a:t>
            </a:r>
            <a:endParaRPr lang="en-US" sz="12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3450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2" name="Rectangle 1"/>
              <p:cNvSpPr/>
              <p:nvPr/>
            </p:nvSpPr>
            <p:spPr>
              <a:xfrm>
                <a:off x="492368" y="518260"/>
                <a:ext cx="8159263" cy="1200329"/>
              </a:xfrm>
              <a:prstGeom prst="rect">
                <a:avLst/>
              </a:prstGeom>
            </p:spPr>
            <p:txBody>
              <a:bodyPr wrap="square">
                <a:spAutoFit/>
              </a:bodyPr>
              <a:lstStyle/>
              <a:p>
                <a:pPr marL="285750" indent="-285750">
                  <a:buFont typeface="Arial" charset="0"/>
                  <a:buChar char="•"/>
                </a:pPr>
                <a:r>
                  <a:rPr lang="en-US" dirty="0" smtClean="0">
                    <a:solidFill>
                      <a:srgbClr val="58B2A6"/>
                    </a:solidFill>
                    <a:latin typeface=""/>
                  </a:rPr>
                  <a:t>12CO</a:t>
                </a:r>
                <a:r>
                  <a:rPr lang="en-US" dirty="0" smtClean="0">
                    <a:solidFill>
                      <a:schemeClr val="bg1"/>
                    </a:solidFill>
                    <a:latin typeface=""/>
                  </a:rPr>
                  <a:t>: </a:t>
                </a:r>
                <a:r>
                  <a:rPr lang="en-US" dirty="0">
                    <a:solidFill>
                      <a:schemeClr val="bg1"/>
                    </a:solidFill>
                    <a:latin typeface=""/>
                  </a:rPr>
                  <a:t>main </a:t>
                </a:r>
                <a:r>
                  <a:rPr lang="en-US" dirty="0" err="1" smtClean="0">
                    <a:solidFill>
                      <a:schemeClr val="bg1"/>
                    </a:solidFill>
                    <a:latin typeface=""/>
                  </a:rPr>
                  <a:t>isotopologue</a:t>
                </a:r>
                <a:r>
                  <a:rPr lang="en-US" dirty="0" smtClean="0">
                    <a:solidFill>
                      <a:schemeClr val="bg1"/>
                    </a:solidFill>
                    <a:latin typeface=""/>
                  </a:rPr>
                  <a:t>, only traces the </a:t>
                </a:r>
                <a:r>
                  <a:rPr lang="en-US" dirty="0">
                    <a:solidFill>
                      <a:schemeClr val="bg1"/>
                    </a:solidFill>
                    <a:latin typeface=""/>
                  </a:rPr>
                  <a:t>surfaces of </a:t>
                </a:r>
                <a:r>
                  <a:rPr lang="en-US" dirty="0" err="1">
                    <a:solidFill>
                      <a:schemeClr val="bg1"/>
                    </a:solidFill>
                    <a:latin typeface=""/>
                  </a:rPr>
                  <a:t>protoplanetary</a:t>
                </a:r>
                <a:r>
                  <a:rPr lang="en-US" dirty="0">
                    <a:solidFill>
                      <a:schemeClr val="bg1"/>
                    </a:solidFill>
                    <a:latin typeface=""/>
                  </a:rPr>
                  <a:t> d</a:t>
                </a:r>
                <a:r>
                  <a:rPr lang="en-US" dirty="0" smtClean="0">
                    <a:solidFill>
                      <a:schemeClr val="bg1"/>
                    </a:solidFill>
                    <a:latin typeface=""/>
                  </a:rPr>
                  <a:t>isks (optically </a:t>
                </a:r>
                <a:r>
                  <a:rPr lang="en-US" dirty="0">
                    <a:solidFill>
                      <a:schemeClr val="bg1"/>
                    </a:solidFill>
                    <a:latin typeface=""/>
                  </a:rPr>
                  <a:t>thick at low column densities</a:t>
                </a:r>
                <a:r>
                  <a:rPr lang="en-US" dirty="0" smtClean="0">
                    <a:solidFill>
                      <a:schemeClr val="bg1"/>
                    </a:solidFill>
                    <a:latin typeface=""/>
                  </a:rPr>
                  <a:t>);</a:t>
                </a:r>
              </a:p>
              <a:p>
                <a:pPr marL="285750" indent="-285750">
                  <a:buFont typeface="Arial" charset="0"/>
                  <a:buChar char="•"/>
                </a:pPr>
                <a:r>
                  <a:rPr lang="en-US" dirty="0" smtClean="0">
                    <a:solidFill>
                      <a:srgbClr val="58B2A6"/>
                    </a:solidFill>
                    <a:latin typeface=""/>
                  </a:rPr>
                  <a:t>13CO and C18O</a:t>
                </a:r>
                <a:r>
                  <a:rPr lang="en-US" dirty="0" smtClean="0">
                    <a:solidFill>
                      <a:schemeClr val="bg1"/>
                    </a:solidFill>
                    <a:latin typeface=""/>
                  </a:rPr>
                  <a:t>:</a:t>
                </a:r>
                <a14:m>
                  <m:oMath xmlns:m="http://schemas.openxmlformats.org/officeDocument/2006/math">
                    <m:r>
                      <a:rPr lang="en-US" i="1" dirty="0">
                        <a:solidFill>
                          <a:schemeClr val="bg1"/>
                        </a:solidFill>
                        <a:latin typeface="Cambria Math" charset="0"/>
                      </a:rPr>
                      <m:t> </m:t>
                    </m:r>
                  </m:oMath>
                </a14:m>
                <a:r>
                  <a:rPr lang="en-US" dirty="0" smtClean="0">
                    <a:solidFill>
                      <a:schemeClr val="bg1"/>
                    </a:solidFill>
                    <a:latin typeface=""/>
                  </a:rPr>
                  <a:t>less-abundant CO </a:t>
                </a:r>
                <a:r>
                  <a:rPr lang="en-US" dirty="0" err="1" smtClean="0">
                    <a:solidFill>
                      <a:schemeClr val="bg1"/>
                    </a:solidFill>
                    <a:latin typeface=""/>
                  </a:rPr>
                  <a:t>isotopologues</a:t>
                </a:r>
                <a:r>
                  <a:rPr lang="en-US" dirty="0">
                    <a:solidFill>
                      <a:schemeClr val="bg1"/>
                    </a:solidFill>
                    <a:latin typeface=""/>
                  </a:rPr>
                  <a:t>,</a:t>
                </a:r>
                <a:r>
                  <a:rPr lang="en-US" dirty="0" smtClean="0">
                    <a:solidFill>
                      <a:schemeClr val="bg1"/>
                    </a:solidFill>
                    <a:latin typeface=""/>
                  </a:rPr>
                  <a:t> </a:t>
                </a:r>
                <a:r>
                  <a:rPr lang="en-US" dirty="0">
                    <a:solidFill>
                      <a:schemeClr val="bg1"/>
                    </a:solidFill>
                    <a:latin typeface=""/>
                  </a:rPr>
                  <a:t>optically </a:t>
                </a:r>
                <a:r>
                  <a:rPr lang="en-US" dirty="0" smtClean="0">
                    <a:solidFill>
                      <a:schemeClr val="bg1"/>
                    </a:solidFill>
                    <a:latin typeface=""/>
                  </a:rPr>
                  <a:t>thick much </a:t>
                </a:r>
                <a:r>
                  <a:rPr lang="en-US" dirty="0">
                    <a:solidFill>
                      <a:schemeClr val="bg1"/>
                    </a:solidFill>
                    <a:latin typeface=""/>
                  </a:rPr>
                  <a:t>deeper and trace the gas down </a:t>
                </a:r>
                <a:r>
                  <a:rPr lang="en-US" dirty="0" smtClean="0">
                    <a:solidFill>
                      <a:schemeClr val="bg1"/>
                    </a:solidFill>
                    <a:latin typeface=""/>
                  </a:rPr>
                  <a:t>to the </a:t>
                </a:r>
                <a:r>
                  <a:rPr lang="en-US" dirty="0" err="1">
                    <a:solidFill>
                      <a:schemeClr val="bg1"/>
                    </a:solidFill>
                    <a:latin typeface=""/>
                  </a:rPr>
                  <a:t>midplane</a:t>
                </a:r>
                <a:r>
                  <a:rPr lang="en-US" dirty="0">
                    <a:solidFill>
                      <a:schemeClr val="bg1"/>
                    </a:solidFill>
                    <a:latin typeface=""/>
                  </a:rPr>
                  <a:t> of the disk.</a:t>
                </a:r>
                <a:endParaRPr lang="en-US" dirty="0">
                  <a:solidFill>
                    <a:schemeClr val="bg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92368" y="518260"/>
                <a:ext cx="8159263" cy="1200329"/>
              </a:xfrm>
              <a:prstGeom prst="rect">
                <a:avLst/>
              </a:prstGeom>
              <a:blipFill rotWithShape="0">
                <a:blip r:embed="rId3"/>
                <a:stretch>
                  <a:fillRect l="-523" t="-2538" b="-14213"/>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49" y="1780219"/>
            <a:ext cx="3657245" cy="274491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6817" y="3760964"/>
            <a:ext cx="3737429" cy="280509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710" y="1725277"/>
            <a:ext cx="3730448" cy="2799859"/>
          </a:xfrm>
          <a:prstGeom prst="rect">
            <a:avLst/>
          </a:prstGeom>
        </p:spPr>
      </p:pic>
      <p:sp>
        <p:nvSpPr>
          <p:cNvPr id="8" name="TextBox 7"/>
          <p:cNvSpPr txBox="1"/>
          <p:nvPr/>
        </p:nvSpPr>
        <p:spPr>
          <a:xfrm>
            <a:off x="6960548" y="1736174"/>
            <a:ext cx="787395" cy="369332"/>
          </a:xfrm>
          <a:prstGeom prst="rect">
            <a:avLst/>
          </a:prstGeom>
          <a:solidFill>
            <a:schemeClr val="bg1"/>
          </a:solidFill>
        </p:spPr>
        <p:txBody>
          <a:bodyPr wrap="none" rtlCol="0">
            <a:spAutoFit/>
          </a:bodyPr>
          <a:lstStyle/>
          <a:p>
            <a:r>
              <a:rPr lang="en-US" dirty="0" smtClean="0"/>
              <a:t>C18O</a:t>
            </a:r>
            <a:endParaRPr lang="en-US" dirty="0"/>
          </a:p>
        </p:txBody>
      </p:sp>
      <p:sp>
        <p:nvSpPr>
          <p:cNvPr id="9" name="TextBox 8"/>
          <p:cNvSpPr txBox="1"/>
          <p:nvPr/>
        </p:nvSpPr>
        <p:spPr>
          <a:xfrm>
            <a:off x="4355639" y="3760964"/>
            <a:ext cx="787395" cy="369332"/>
          </a:xfrm>
          <a:prstGeom prst="rect">
            <a:avLst/>
          </a:prstGeom>
          <a:solidFill>
            <a:schemeClr val="bg1"/>
          </a:solidFill>
        </p:spPr>
        <p:txBody>
          <a:bodyPr wrap="none" rtlCol="0">
            <a:spAutoFit/>
          </a:bodyPr>
          <a:lstStyle/>
          <a:p>
            <a:r>
              <a:rPr lang="en-US" dirty="0" smtClean="0"/>
              <a:t>13CO</a:t>
            </a:r>
            <a:endParaRPr lang="en-US" dirty="0"/>
          </a:p>
        </p:txBody>
      </p:sp>
      <p:sp>
        <p:nvSpPr>
          <p:cNvPr id="10" name="TextBox 9"/>
          <p:cNvSpPr txBox="1"/>
          <p:nvPr/>
        </p:nvSpPr>
        <p:spPr>
          <a:xfrm>
            <a:off x="1803369" y="1785932"/>
            <a:ext cx="787395" cy="369332"/>
          </a:xfrm>
          <a:prstGeom prst="rect">
            <a:avLst/>
          </a:prstGeom>
          <a:solidFill>
            <a:schemeClr val="bg1"/>
          </a:solidFill>
        </p:spPr>
        <p:txBody>
          <a:bodyPr wrap="none" rtlCol="0">
            <a:spAutoFit/>
          </a:bodyPr>
          <a:lstStyle/>
          <a:p>
            <a:r>
              <a:rPr lang="en-US" smtClean="0"/>
              <a:t>12CO</a:t>
            </a:r>
            <a:endParaRPr lang="en-US"/>
          </a:p>
        </p:txBody>
      </p:sp>
      <p:sp>
        <p:nvSpPr>
          <p:cNvPr id="11" name="Rectangle 10"/>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5</a:t>
            </a:r>
          </a:p>
        </p:txBody>
      </p:sp>
    </p:spTree>
    <p:extLst>
      <p:ext uri="{BB962C8B-B14F-4D97-AF65-F5344CB8AC3E}">
        <p14:creationId xmlns:p14="http://schemas.microsoft.com/office/powerpoint/2010/main" val="1697924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a:t>
            </a:r>
            <a:r>
              <a:rPr lang="en-US" sz="1400" dirty="0" smtClean="0">
                <a:solidFill>
                  <a:schemeClr val="tx1"/>
                </a:solidFill>
              </a:rPr>
              <a:t>2017 </a:t>
            </a:r>
            <a:r>
              <a:rPr lang="en-US" sz="1400" dirty="0" smtClean="0">
                <a:ln w="0"/>
                <a:solidFill>
                  <a:schemeClr val="tx1"/>
                </a:solidFill>
                <a:effectLst>
                  <a:outerShdw blurRad="38100" dist="25400" dir="5400000" algn="ctr" rotWithShape="0">
                    <a:srgbClr val="6E747A">
                      <a:alpha val="43000"/>
                    </a:srgbClr>
                  </a:outerShdw>
                </a:effectLst>
              </a:rPr>
              <a:t>– </a:t>
            </a:r>
            <a:r>
              <a:rPr lang="is-IS" sz="1400" dirty="0" smtClean="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3" name="Rectangle 2"/>
          <p:cNvSpPr/>
          <p:nvPr/>
        </p:nvSpPr>
        <p:spPr>
          <a:xfrm>
            <a:off x="386861" y="767281"/>
            <a:ext cx="8370277" cy="1354217"/>
          </a:xfrm>
          <a:prstGeom prst="rect">
            <a:avLst/>
          </a:prstGeom>
        </p:spPr>
        <p:txBody>
          <a:bodyPr wrap="square">
            <a:spAutoFit/>
          </a:bodyPr>
          <a:lstStyle/>
          <a:p>
            <a:r>
              <a:rPr lang="en-US" sz="2800" dirty="0" smtClean="0">
                <a:solidFill>
                  <a:srgbClr val="58B2A6"/>
                </a:solidFill>
                <a:latin typeface=""/>
              </a:rPr>
              <a:t>Results:</a:t>
            </a:r>
            <a:endParaRPr lang="en-US" sz="2800" dirty="0">
              <a:solidFill>
                <a:srgbClr val="58B2A6"/>
              </a:solidFill>
              <a:latin typeface=""/>
            </a:endParaRPr>
          </a:p>
          <a:p>
            <a:pPr marL="285750" indent="-285750">
              <a:buFont typeface="Arial" charset="0"/>
              <a:buChar char="•"/>
            </a:pPr>
            <a:r>
              <a:rPr lang="en-US" dirty="0">
                <a:solidFill>
                  <a:schemeClr val="bg1"/>
                </a:solidFill>
                <a:latin typeface=""/>
              </a:rPr>
              <a:t>We modelled CQ tau as a disk where there is a </a:t>
            </a:r>
            <a:r>
              <a:rPr lang="en-US" dirty="0" smtClean="0">
                <a:solidFill>
                  <a:srgbClr val="58B2A6"/>
                </a:solidFill>
                <a:latin typeface=""/>
              </a:rPr>
              <a:t>sharp ring </a:t>
            </a:r>
            <a:r>
              <a:rPr lang="en-US" dirty="0">
                <a:solidFill>
                  <a:srgbClr val="58B2A6"/>
                </a:solidFill>
                <a:latin typeface=""/>
              </a:rPr>
              <a:t>of dust</a:t>
            </a:r>
            <a:r>
              <a:rPr lang="en-US" dirty="0">
                <a:solidFill>
                  <a:schemeClr val="bg1"/>
                </a:solidFill>
                <a:latin typeface=""/>
              </a:rPr>
              <a:t> (just outside the supposed planetary </a:t>
            </a:r>
            <a:r>
              <a:rPr lang="en-US" dirty="0" smtClean="0">
                <a:solidFill>
                  <a:schemeClr val="bg1"/>
                </a:solidFill>
                <a:latin typeface=""/>
              </a:rPr>
              <a:t>orbit) and </a:t>
            </a:r>
            <a:r>
              <a:rPr lang="en-US" dirty="0">
                <a:solidFill>
                  <a:srgbClr val="58B2A6"/>
                </a:solidFill>
                <a:latin typeface=""/>
              </a:rPr>
              <a:t>a broader extent of the gas</a:t>
            </a:r>
            <a:r>
              <a:rPr lang="en-US" dirty="0">
                <a:solidFill>
                  <a:schemeClr val="bg1"/>
                </a:solidFill>
                <a:latin typeface=""/>
              </a:rPr>
              <a:t>. </a:t>
            </a:r>
            <a:endParaRPr lang="en-US" dirty="0" smtClean="0">
              <a:solidFill>
                <a:schemeClr val="bg1"/>
              </a:solidFill>
              <a:latin typeface=""/>
            </a:endParaRPr>
          </a:p>
          <a:p>
            <a:pPr marL="285750" indent="-285750">
              <a:buFont typeface="Arial" charset="0"/>
              <a:buChar char="•"/>
            </a:pPr>
            <a:r>
              <a:rPr lang="en-US" dirty="0">
                <a:solidFill>
                  <a:srgbClr val="58B2A6"/>
                </a:solidFill>
                <a:latin typeface=""/>
              </a:rPr>
              <a:t>D</a:t>
            </a:r>
            <a:r>
              <a:rPr lang="en-US" dirty="0" smtClean="0">
                <a:solidFill>
                  <a:srgbClr val="58B2A6"/>
                </a:solidFill>
                <a:latin typeface=""/>
              </a:rPr>
              <a:t>ust </a:t>
            </a:r>
            <a:r>
              <a:rPr lang="en-US" dirty="0">
                <a:solidFill>
                  <a:srgbClr val="58B2A6"/>
                </a:solidFill>
                <a:latin typeface=""/>
              </a:rPr>
              <a:t>has </a:t>
            </a:r>
            <a:r>
              <a:rPr lang="en-US" dirty="0" smtClean="0">
                <a:solidFill>
                  <a:srgbClr val="58B2A6"/>
                </a:solidFill>
                <a:latin typeface=""/>
              </a:rPr>
              <a:t>a larger </a:t>
            </a:r>
            <a:r>
              <a:rPr lang="en-US" dirty="0">
                <a:solidFill>
                  <a:srgbClr val="58B2A6"/>
                </a:solidFill>
                <a:latin typeface=""/>
              </a:rPr>
              <a:t>cavity than gas</a:t>
            </a:r>
            <a:r>
              <a:rPr lang="en-US" dirty="0">
                <a:solidFill>
                  <a:schemeClr val="bg1"/>
                </a:solidFill>
                <a:latin typeface=""/>
              </a:rPr>
              <a:t>. </a:t>
            </a:r>
            <a:endParaRPr lang="en-US" dirty="0" smtClean="0">
              <a:solidFill>
                <a:schemeClr val="bg1"/>
              </a:solidFill>
              <a:latin typefac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461" y="2680385"/>
            <a:ext cx="4958862" cy="3542044"/>
          </a:xfrm>
          <a:prstGeom prst="rect">
            <a:avLst/>
          </a:prstGeom>
        </p:spPr>
      </p:pic>
      <p:sp>
        <p:nvSpPr>
          <p:cNvPr id="8" name="Rectangle 7"/>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a:t>
            </a:r>
            <a:r>
              <a:rPr lang="en-US" sz="1200" dirty="0">
                <a:ln w="0"/>
                <a:solidFill>
                  <a:schemeClr val="tx1"/>
                </a:solidFill>
                <a:effectLst>
                  <a:outerShdw blurRad="38100" dist="25400" dir="5400000" algn="ctr" rotWithShape="0">
                    <a:srgbClr val="6E747A">
                      <a:alpha val="43000"/>
                    </a:srgbClr>
                  </a:outerShdw>
                </a:effectLst>
              </a:rPr>
              <a:t>6</a:t>
            </a:r>
          </a:p>
        </p:txBody>
      </p:sp>
      <mc:AlternateContent xmlns:mc="http://schemas.openxmlformats.org/markup-compatibility/2006" xmlns:a14="http://schemas.microsoft.com/office/drawing/2010/main">
        <mc:Choice Requires="a14">
          <p:sp>
            <p:nvSpPr>
              <p:cNvPr id="6" name="TextBox 5"/>
              <p:cNvSpPr txBox="1"/>
              <p:nvPr/>
            </p:nvSpPr>
            <p:spPr>
              <a:xfrm>
                <a:off x="7051430" y="3069053"/>
                <a:ext cx="1962268" cy="2053896"/>
              </a:xfrm>
              <a:prstGeom prst="rect">
                <a:avLst/>
              </a:prstGeom>
              <a:noFill/>
              <a:ln>
                <a:solidFill>
                  <a:srgbClr val="58B2A6"/>
                </a:solidFill>
              </a:ln>
            </p:spPr>
            <p:txBody>
              <a:bodyPr wrap="none" rtlCol="0">
                <a:spAutoFit/>
              </a:bodyPr>
              <a:lstStyle/>
              <a:p>
                <a14:m>
                  <m:oMath xmlns:m="http://schemas.openxmlformats.org/officeDocument/2006/math">
                    <m:sSub>
                      <m:sSubPr>
                        <m:ctrlPr>
                          <a:rPr lang="en-US" i="1" smtClean="0">
                            <a:solidFill>
                              <a:schemeClr val="bg1"/>
                            </a:solidFill>
                            <a:latin typeface="Cambria Math"/>
                          </a:rPr>
                        </m:ctrlPr>
                      </m:sSubPr>
                      <m:e>
                        <m:r>
                          <a:rPr lang="en-US" b="0" i="1" smtClean="0">
                            <a:solidFill>
                              <a:schemeClr val="bg1"/>
                            </a:solidFill>
                            <a:latin typeface="Cambria Math" charset="0"/>
                          </a:rPr>
                          <m:t>𝑅</m:t>
                        </m:r>
                      </m:e>
                      <m:sub>
                        <m:r>
                          <a:rPr lang="en-US" b="0" i="1" smtClean="0">
                            <a:solidFill>
                              <a:schemeClr val="bg1"/>
                            </a:solidFill>
                            <a:latin typeface="Cambria Math" charset="0"/>
                          </a:rPr>
                          <m:t>𝐶</m:t>
                        </m:r>
                      </m:sub>
                    </m:sSub>
                  </m:oMath>
                </a14:m>
                <a:r>
                  <a:rPr lang="en-US" dirty="0" smtClean="0">
                    <a:solidFill>
                      <a:schemeClr val="bg1"/>
                    </a:solidFill>
                  </a:rPr>
                  <a:t> = 56 AU</a:t>
                </a:r>
              </a:p>
              <a:p>
                <a14:m>
                  <m:oMath xmlns:m="http://schemas.openxmlformats.org/officeDocument/2006/math">
                    <m:sSub>
                      <m:sSubPr>
                        <m:ctrlPr>
                          <a:rPr lang="en-US" i="1">
                            <a:solidFill>
                              <a:schemeClr val="bg1"/>
                            </a:solidFill>
                            <a:latin typeface="Cambria Math"/>
                          </a:rPr>
                        </m:ctrlPr>
                      </m:sSubPr>
                      <m:e>
                        <m:r>
                          <a:rPr lang="en-US" b="0" i="1" smtClean="0">
                            <a:solidFill>
                              <a:schemeClr val="bg1"/>
                            </a:solidFill>
                            <a:latin typeface="Cambria Math" charset="0"/>
                          </a:rPr>
                          <m:t>h</m:t>
                        </m:r>
                      </m:e>
                      <m:sub>
                        <m:r>
                          <a:rPr lang="en-US" i="1">
                            <a:solidFill>
                              <a:schemeClr val="bg1"/>
                            </a:solidFill>
                            <a:latin typeface="Cambria Math" charset="0"/>
                          </a:rPr>
                          <m:t>𝐶</m:t>
                        </m:r>
                      </m:sub>
                    </m:sSub>
                  </m:oMath>
                </a14:m>
                <a:r>
                  <a:rPr lang="en-US" dirty="0" smtClean="0">
                    <a:solidFill>
                      <a:schemeClr val="bg1"/>
                    </a:solidFill>
                  </a:rPr>
                  <a:t> = 0.075</a:t>
                </a:r>
                <a:endParaRPr lang="en-US" dirty="0">
                  <a:solidFill>
                    <a:schemeClr val="bg1"/>
                  </a:solidFill>
                </a:endParaRPr>
              </a:p>
              <a:p>
                <a14:m>
                  <m:oMath xmlns:m="http://schemas.openxmlformats.org/officeDocument/2006/math">
                    <m:r>
                      <a:rPr lang="en-US" i="1" smtClean="0">
                        <a:solidFill>
                          <a:schemeClr val="bg1"/>
                        </a:solidFill>
                        <a:latin typeface="Cambria Math" charset="0"/>
                        <a:ea typeface="Cambria Math" charset="0"/>
                        <a:cs typeface="Cambria Math" charset="0"/>
                      </a:rPr>
                      <m:t>𝜓</m:t>
                    </m:r>
                  </m:oMath>
                </a14:m>
                <a:r>
                  <a:rPr lang="en-US" dirty="0" smtClean="0">
                    <a:solidFill>
                      <a:schemeClr val="bg1"/>
                    </a:solidFill>
                  </a:rPr>
                  <a:t> = 0.1</a:t>
                </a:r>
              </a:p>
              <a:p>
                <a14:m>
                  <m:oMath xmlns:m="http://schemas.openxmlformats.org/officeDocument/2006/math">
                    <m:sSub>
                      <m:sSubPr>
                        <m:ctrlPr>
                          <a:rPr lang="en-US" i="1">
                            <a:solidFill>
                              <a:schemeClr val="bg1"/>
                            </a:solidFill>
                            <a:latin typeface="Cambria Math"/>
                          </a:rPr>
                        </m:ctrlPr>
                      </m:sSubPr>
                      <m:e>
                        <m:r>
                          <m:rPr>
                            <m:sty m:val="p"/>
                          </m:rPr>
                          <a:rPr lang="el-GR" smtClean="0">
                            <a:solidFill>
                              <a:schemeClr val="bg1"/>
                            </a:solidFill>
                            <a:latin typeface="Cambria Math" charset="0"/>
                            <a:ea typeface="Cambria Math" charset="0"/>
                            <a:cs typeface="Cambria Math" charset="0"/>
                          </a:rPr>
                          <m:t>Σ</m:t>
                        </m:r>
                      </m:e>
                      <m:sub>
                        <m:r>
                          <a:rPr lang="en-US" b="0" i="1" smtClean="0">
                            <a:solidFill>
                              <a:schemeClr val="bg1"/>
                            </a:solidFill>
                            <a:latin typeface="Cambria Math" charset="0"/>
                          </a:rPr>
                          <m:t>𝑔𝑎𝑠</m:t>
                        </m:r>
                      </m:sub>
                    </m:sSub>
                  </m:oMath>
                </a14:m>
                <a:r>
                  <a:rPr lang="en-US" dirty="0" smtClean="0">
                    <a:solidFill>
                      <a:schemeClr val="bg1"/>
                    </a:solidFill>
                  </a:rPr>
                  <a:t> = 2.5</a:t>
                </a:r>
                <a:endParaRPr lang="en-US" dirty="0">
                  <a:solidFill>
                    <a:schemeClr val="bg1"/>
                  </a:solidFill>
                </a:endParaRPr>
              </a:p>
              <a:p>
                <a14:m>
                  <m:oMath xmlns:m="http://schemas.openxmlformats.org/officeDocument/2006/math">
                    <m:r>
                      <a:rPr lang="en-US" i="1" smtClean="0">
                        <a:solidFill>
                          <a:schemeClr val="bg1"/>
                        </a:solidFill>
                        <a:latin typeface="Cambria Math" charset="0"/>
                        <a:ea typeface="Cambria Math" charset="0"/>
                        <a:cs typeface="Cambria Math" charset="0"/>
                      </a:rPr>
                      <m:t>𝛾</m:t>
                    </m:r>
                  </m:oMath>
                </a14:m>
                <a:r>
                  <a:rPr lang="en-US" dirty="0" smtClean="0">
                    <a:solidFill>
                      <a:schemeClr val="bg1"/>
                    </a:solidFill>
                  </a:rPr>
                  <a:t> = 0.3</a:t>
                </a:r>
                <a:endParaRPr lang="en-US" dirty="0">
                  <a:solidFill>
                    <a:schemeClr val="bg1"/>
                  </a:solidFill>
                </a:endParaRPr>
              </a:p>
              <a:p>
                <a14:m>
                  <m:oMath xmlns:m="http://schemas.openxmlformats.org/officeDocument/2006/math">
                    <m:sSub>
                      <m:sSubPr>
                        <m:ctrlPr>
                          <a:rPr lang="en-US" i="1">
                            <a:solidFill>
                              <a:schemeClr val="bg1"/>
                            </a:solidFill>
                            <a:latin typeface="Cambria Math"/>
                          </a:rPr>
                        </m:ctrlPr>
                      </m:sSubPr>
                      <m:e>
                        <m:r>
                          <m:rPr>
                            <m:sty m:val="p"/>
                          </m:rPr>
                          <a:rPr lang="en-US" b="0" i="0" smtClean="0">
                            <a:solidFill>
                              <a:schemeClr val="bg1"/>
                            </a:solidFill>
                            <a:latin typeface="Cambria Math" charset="0"/>
                          </a:rPr>
                          <m:t>R</m:t>
                        </m:r>
                      </m:e>
                      <m:sub>
                        <m:r>
                          <a:rPr lang="en-US" b="0" i="1" smtClean="0">
                            <a:solidFill>
                              <a:schemeClr val="bg1"/>
                            </a:solidFill>
                            <a:latin typeface="Cambria Math" charset="0"/>
                            <a:ea typeface="Cambria Math" charset="0"/>
                            <a:cs typeface="Cambria Math" charset="0"/>
                          </a:rPr>
                          <m:t>𝑐𝑎𝑣</m:t>
                        </m:r>
                      </m:sub>
                    </m:sSub>
                  </m:oMath>
                </a14:m>
                <a:r>
                  <a:rPr lang="en-US" dirty="0" smtClean="0">
                    <a:solidFill>
                      <a:schemeClr val="bg1"/>
                    </a:solidFill>
                  </a:rPr>
                  <a:t> = 15-25 AU</a:t>
                </a:r>
              </a:p>
              <a:p>
                <a14:m>
                  <m:oMath xmlns:m="http://schemas.openxmlformats.org/officeDocument/2006/math">
                    <m:sSub>
                      <m:sSubPr>
                        <m:ctrlPr>
                          <a:rPr lang="en-US" i="1" smtClean="0">
                            <a:solidFill>
                              <a:schemeClr val="bg1"/>
                            </a:solidFill>
                            <a:latin typeface="Cambria Math"/>
                            <a:ea typeface="Cambria Math" charset="0"/>
                            <a:cs typeface="Cambria Math" charset="0"/>
                          </a:rPr>
                        </m:ctrlPr>
                      </m:sSubPr>
                      <m:e>
                        <m:r>
                          <m:rPr>
                            <m:sty m:val="p"/>
                          </m:rPr>
                          <a:rPr lang="el-GR" i="1" smtClean="0">
                            <a:solidFill>
                              <a:schemeClr val="bg1"/>
                            </a:solidFill>
                            <a:latin typeface="Cambria Math" charset="0"/>
                            <a:ea typeface="Cambria Math" charset="0"/>
                            <a:cs typeface="Cambria Math" charset="0"/>
                          </a:rPr>
                          <m:t>Δ</m:t>
                        </m:r>
                      </m:e>
                      <m:sub>
                        <m:r>
                          <a:rPr lang="en-US" b="0" i="1" smtClean="0">
                            <a:solidFill>
                              <a:schemeClr val="bg1"/>
                            </a:solidFill>
                            <a:latin typeface="Cambria Math" charset="0"/>
                            <a:ea typeface="Cambria Math" charset="0"/>
                            <a:cs typeface="Cambria Math" charset="0"/>
                          </a:rPr>
                          <m:t>𝐺𝐴𝑆</m:t>
                        </m:r>
                      </m:sub>
                    </m:sSub>
                  </m:oMath>
                </a14:m>
                <a:r>
                  <a:rPr lang="en-US" dirty="0" smtClean="0">
                    <a:solidFill>
                      <a:schemeClr val="bg1"/>
                    </a:solidFill>
                  </a:rPr>
                  <a:t> = </a:t>
                </a:r>
                <a14:m>
                  <m:oMath xmlns:m="http://schemas.openxmlformats.org/officeDocument/2006/math">
                    <m:sSup>
                      <m:sSupPr>
                        <m:ctrlPr>
                          <a:rPr lang="en-US" i="1" smtClean="0">
                            <a:solidFill>
                              <a:schemeClr val="bg1"/>
                            </a:solidFill>
                            <a:latin typeface="Cambria Math"/>
                          </a:rPr>
                        </m:ctrlPr>
                      </m:sSupPr>
                      <m:e>
                        <m:r>
                          <a:rPr lang="en-US" b="0" i="1" smtClean="0">
                            <a:solidFill>
                              <a:schemeClr val="bg1"/>
                            </a:solidFill>
                            <a:latin typeface="Cambria Math" charset="0"/>
                          </a:rPr>
                          <m:t>10</m:t>
                        </m:r>
                      </m:e>
                      <m:sup>
                        <m:r>
                          <a:rPr lang="en-US" b="0" i="1" smtClean="0">
                            <a:solidFill>
                              <a:schemeClr val="bg1"/>
                            </a:solidFill>
                            <a:latin typeface="Cambria Math" charset="0"/>
                          </a:rPr>
                          <m:t>−1</m:t>
                        </m:r>
                      </m:sup>
                    </m:sSup>
                  </m:oMath>
                </a14:m>
                <a:r>
                  <a:rPr lang="en-US" dirty="0" smtClean="0">
                    <a:solidFill>
                      <a:schemeClr val="bg1"/>
                    </a:solidFill>
                  </a:rPr>
                  <a:t>-</a:t>
                </a:r>
                <a14:m>
                  <m:oMath xmlns:m="http://schemas.openxmlformats.org/officeDocument/2006/math">
                    <m:sSup>
                      <m:sSupPr>
                        <m:ctrlPr>
                          <a:rPr lang="en-US" i="1">
                            <a:solidFill>
                              <a:schemeClr val="bg1"/>
                            </a:solidFill>
                            <a:latin typeface="Cambria Math"/>
                          </a:rPr>
                        </m:ctrlPr>
                      </m:sSupPr>
                      <m:e>
                        <m:r>
                          <a:rPr lang="en-US" i="1">
                            <a:solidFill>
                              <a:schemeClr val="bg1"/>
                            </a:solidFill>
                            <a:latin typeface="Cambria Math" charset="0"/>
                          </a:rPr>
                          <m:t>10</m:t>
                        </m:r>
                      </m:e>
                      <m:sup>
                        <m:r>
                          <a:rPr lang="en-US" i="1">
                            <a:solidFill>
                              <a:schemeClr val="bg1"/>
                            </a:solidFill>
                            <a:latin typeface="Cambria Math" charset="0"/>
                          </a:rPr>
                          <m:t>−</m:t>
                        </m:r>
                        <m:r>
                          <a:rPr lang="en-US" b="0" i="1" smtClean="0">
                            <a:solidFill>
                              <a:schemeClr val="bg1"/>
                            </a:solidFill>
                            <a:latin typeface="Cambria Math" charset="0"/>
                          </a:rPr>
                          <m:t>3</m:t>
                        </m:r>
                      </m:sup>
                    </m:sSup>
                  </m:oMath>
                </a14:m>
                <a:endParaRPr lang="en-US"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051430" y="3069053"/>
                <a:ext cx="1962268" cy="2053896"/>
              </a:xfrm>
              <a:prstGeom prst="rect">
                <a:avLst/>
              </a:prstGeom>
              <a:blipFill rotWithShape="0">
                <a:blip r:embed="rId4"/>
                <a:stretch>
                  <a:fillRect l="-617" t="-1180" b="-3540"/>
                </a:stretch>
              </a:blipFill>
              <a:ln>
                <a:solidFill>
                  <a:srgbClr val="58B2A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3253" y="3069053"/>
                <a:ext cx="1526956" cy="2053896"/>
              </a:xfrm>
              <a:prstGeom prst="rect">
                <a:avLst/>
              </a:prstGeom>
              <a:noFill/>
              <a:ln>
                <a:solidFill>
                  <a:srgbClr val="58B2A6"/>
                </a:solidFill>
              </a:ln>
            </p:spPr>
            <p:txBody>
              <a:bodyPr wrap="none" rtlCol="0">
                <a:spAutoFit/>
              </a:bodyPr>
              <a:lstStyle/>
              <a:p>
                <a14:m>
                  <m:oMath xmlns:m="http://schemas.openxmlformats.org/officeDocument/2006/math">
                    <m:sSub>
                      <m:sSubPr>
                        <m:ctrlPr>
                          <a:rPr lang="en-US" i="1" smtClean="0">
                            <a:solidFill>
                              <a:schemeClr val="bg1"/>
                            </a:solidFill>
                            <a:latin typeface="Cambria Math"/>
                          </a:rPr>
                        </m:ctrlPr>
                      </m:sSubPr>
                      <m:e>
                        <m:r>
                          <a:rPr lang="en-US" b="0" i="1" smtClean="0">
                            <a:solidFill>
                              <a:schemeClr val="bg1"/>
                            </a:solidFill>
                            <a:latin typeface="Cambria Math" charset="0"/>
                          </a:rPr>
                          <m:t>𝑅</m:t>
                        </m:r>
                      </m:e>
                      <m:sub>
                        <m:r>
                          <a:rPr lang="en-US" b="0" i="1" smtClean="0">
                            <a:solidFill>
                              <a:schemeClr val="bg1"/>
                            </a:solidFill>
                            <a:latin typeface="Cambria Math" charset="0"/>
                          </a:rPr>
                          <m:t>𝐶</m:t>
                        </m:r>
                      </m:sub>
                    </m:sSub>
                  </m:oMath>
                </a14:m>
                <a:r>
                  <a:rPr lang="en-US" dirty="0" smtClean="0">
                    <a:solidFill>
                      <a:schemeClr val="bg1"/>
                    </a:solidFill>
                  </a:rPr>
                  <a:t> = 56 AU</a:t>
                </a:r>
              </a:p>
              <a:p>
                <a14:m>
                  <m:oMath xmlns:m="http://schemas.openxmlformats.org/officeDocument/2006/math">
                    <m:sSub>
                      <m:sSubPr>
                        <m:ctrlPr>
                          <a:rPr lang="en-US" i="1">
                            <a:solidFill>
                              <a:schemeClr val="bg1"/>
                            </a:solidFill>
                            <a:latin typeface="Cambria Math"/>
                          </a:rPr>
                        </m:ctrlPr>
                      </m:sSubPr>
                      <m:e>
                        <m:r>
                          <a:rPr lang="en-US" b="0" i="1" smtClean="0">
                            <a:solidFill>
                              <a:schemeClr val="bg1"/>
                            </a:solidFill>
                            <a:latin typeface="Cambria Math" charset="0"/>
                          </a:rPr>
                          <m:t>h</m:t>
                        </m:r>
                      </m:e>
                      <m:sub>
                        <m:r>
                          <a:rPr lang="en-US" i="1">
                            <a:solidFill>
                              <a:schemeClr val="bg1"/>
                            </a:solidFill>
                            <a:latin typeface="Cambria Math" charset="0"/>
                          </a:rPr>
                          <m:t>𝐶</m:t>
                        </m:r>
                      </m:sub>
                    </m:sSub>
                  </m:oMath>
                </a14:m>
                <a:r>
                  <a:rPr lang="en-US" dirty="0" smtClean="0">
                    <a:solidFill>
                      <a:schemeClr val="bg1"/>
                    </a:solidFill>
                  </a:rPr>
                  <a:t> = 0.075</a:t>
                </a:r>
                <a:endParaRPr lang="en-US" dirty="0">
                  <a:solidFill>
                    <a:schemeClr val="bg1"/>
                  </a:solidFill>
                </a:endParaRPr>
              </a:p>
              <a:p>
                <a14:m>
                  <m:oMath xmlns:m="http://schemas.openxmlformats.org/officeDocument/2006/math">
                    <m:r>
                      <a:rPr lang="en-US" i="1" smtClean="0">
                        <a:solidFill>
                          <a:schemeClr val="bg1"/>
                        </a:solidFill>
                        <a:latin typeface="Cambria Math" charset="0"/>
                        <a:ea typeface="Cambria Math" charset="0"/>
                        <a:cs typeface="Cambria Math" charset="0"/>
                      </a:rPr>
                      <m:t>𝜓</m:t>
                    </m:r>
                  </m:oMath>
                </a14:m>
                <a:r>
                  <a:rPr lang="en-US" dirty="0" smtClean="0">
                    <a:solidFill>
                      <a:schemeClr val="bg1"/>
                    </a:solidFill>
                  </a:rPr>
                  <a:t> = 0.1</a:t>
                </a:r>
              </a:p>
              <a:p>
                <a14:m>
                  <m:oMath xmlns:m="http://schemas.openxmlformats.org/officeDocument/2006/math">
                    <m:sSub>
                      <m:sSubPr>
                        <m:ctrlPr>
                          <a:rPr lang="en-US" i="1">
                            <a:solidFill>
                              <a:schemeClr val="bg1"/>
                            </a:solidFill>
                            <a:latin typeface="Cambria Math"/>
                          </a:rPr>
                        </m:ctrlPr>
                      </m:sSubPr>
                      <m:e>
                        <m:r>
                          <m:rPr>
                            <m:sty m:val="p"/>
                          </m:rPr>
                          <a:rPr lang="el-GR" smtClean="0">
                            <a:solidFill>
                              <a:schemeClr val="bg1"/>
                            </a:solidFill>
                            <a:latin typeface="Cambria Math" charset="0"/>
                            <a:ea typeface="Cambria Math" charset="0"/>
                            <a:cs typeface="Cambria Math" charset="0"/>
                          </a:rPr>
                          <m:t>Σ</m:t>
                        </m:r>
                      </m:e>
                      <m:sub>
                        <m:r>
                          <a:rPr lang="en-US" b="0" i="1" smtClean="0">
                            <a:solidFill>
                              <a:schemeClr val="bg1"/>
                            </a:solidFill>
                            <a:latin typeface="Cambria Math" charset="0"/>
                          </a:rPr>
                          <m:t>𝑔𝑎𝑠</m:t>
                        </m:r>
                      </m:sub>
                    </m:sSub>
                  </m:oMath>
                </a14:m>
                <a:r>
                  <a:rPr lang="en-US" dirty="0" smtClean="0">
                    <a:solidFill>
                      <a:schemeClr val="bg1"/>
                    </a:solidFill>
                  </a:rPr>
                  <a:t> = 0.7</a:t>
                </a:r>
                <a:endParaRPr lang="en-US" dirty="0">
                  <a:solidFill>
                    <a:schemeClr val="bg1"/>
                  </a:solidFill>
                </a:endParaRPr>
              </a:p>
              <a:p>
                <a14:m>
                  <m:oMath xmlns:m="http://schemas.openxmlformats.org/officeDocument/2006/math">
                    <m:r>
                      <a:rPr lang="en-US" i="1" smtClean="0">
                        <a:solidFill>
                          <a:schemeClr val="bg1"/>
                        </a:solidFill>
                        <a:latin typeface="Cambria Math" charset="0"/>
                        <a:ea typeface="Cambria Math" charset="0"/>
                        <a:cs typeface="Cambria Math" charset="0"/>
                      </a:rPr>
                      <m:t>𝛾</m:t>
                    </m:r>
                  </m:oMath>
                </a14:m>
                <a:r>
                  <a:rPr lang="en-US" dirty="0" smtClean="0">
                    <a:solidFill>
                      <a:schemeClr val="bg1"/>
                    </a:solidFill>
                  </a:rPr>
                  <a:t> = -0.7</a:t>
                </a:r>
                <a:endParaRPr lang="en-US" dirty="0">
                  <a:solidFill>
                    <a:schemeClr val="bg1"/>
                  </a:solidFill>
                </a:endParaRPr>
              </a:p>
              <a:p>
                <a14:m>
                  <m:oMath xmlns:m="http://schemas.openxmlformats.org/officeDocument/2006/math">
                    <m:sSub>
                      <m:sSubPr>
                        <m:ctrlPr>
                          <a:rPr lang="en-US" i="1">
                            <a:solidFill>
                              <a:schemeClr val="bg1"/>
                            </a:solidFill>
                            <a:latin typeface="Cambria Math"/>
                          </a:rPr>
                        </m:ctrlPr>
                      </m:sSubPr>
                      <m:e>
                        <m:r>
                          <m:rPr>
                            <m:sty m:val="p"/>
                          </m:rPr>
                          <a:rPr lang="en-US" b="0" i="0" smtClean="0">
                            <a:solidFill>
                              <a:schemeClr val="bg1"/>
                            </a:solidFill>
                            <a:latin typeface="Cambria Math" charset="0"/>
                          </a:rPr>
                          <m:t>R</m:t>
                        </m:r>
                      </m:e>
                      <m:sub>
                        <m:r>
                          <a:rPr lang="en-US" b="0" i="1" smtClean="0">
                            <a:solidFill>
                              <a:schemeClr val="bg1"/>
                            </a:solidFill>
                            <a:latin typeface="Cambria Math" charset="0"/>
                            <a:ea typeface="Cambria Math" charset="0"/>
                            <a:cs typeface="Cambria Math" charset="0"/>
                          </a:rPr>
                          <m:t>𝑐𝑎𝑣</m:t>
                        </m:r>
                      </m:sub>
                    </m:sSub>
                  </m:oMath>
                </a14:m>
                <a:r>
                  <a:rPr lang="en-US" dirty="0" smtClean="0">
                    <a:solidFill>
                      <a:schemeClr val="bg1"/>
                    </a:solidFill>
                  </a:rPr>
                  <a:t> = 32 AU</a:t>
                </a:r>
              </a:p>
              <a:p>
                <a14:m>
                  <m:oMath xmlns:m="http://schemas.openxmlformats.org/officeDocument/2006/math">
                    <m:sSub>
                      <m:sSubPr>
                        <m:ctrlPr>
                          <a:rPr lang="en-US" i="1" smtClean="0">
                            <a:solidFill>
                              <a:schemeClr val="bg1"/>
                            </a:solidFill>
                            <a:latin typeface="Cambria Math"/>
                            <a:ea typeface="Cambria Math" charset="0"/>
                            <a:cs typeface="Cambria Math" charset="0"/>
                          </a:rPr>
                        </m:ctrlPr>
                      </m:sSubPr>
                      <m:e>
                        <m:r>
                          <m:rPr>
                            <m:sty m:val="p"/>
                          </m:rPr>
                          <a:rPr lang="el-GR" i="1" smtClean="0">
                            <a:solidFill>
                              <a:schemeClr val="bg1"/>
                            </a:solidFill>
                            <a:latin typeface="Cambria Math" charset="0"/>
                            <a:ea typeface="Cambria Math" charset="0"/>
                            <a:cs typeface="Cambria Math" charset="0"/>
                          </a:rPr>
                          <m:t>Δ</m:t>
                        </m:r>
                      </m:e>
                      <m:sub>
                        <m:r>
                          <a:rPr lang="en-US" b="0" i="1" smtClean="0">
                            <a:solidFill>
                              <a:schemeClr val="bg1"/>
                            </a:solidFill>
                            <a:latin typeface="Cambria Math" charset="0"/>
                            <a:ea typeface="Cambria Math" charset="0"/>
                            <a:cs typeface="Cambria Math" charset="0"/>
                          </a:rPr>
                          <m:t>𝐺𝐴𝑆</m:t>
                        </m:r>
                      </m:sub>
                    </m:sSub>
                  </m:oMath>
                </a14:m>
                <a:r>
                  <a:rPr lang="en-US" dirty="0" smtClean="0">
                    <a:solidFill>
                      <a:schemeClr val="bg1"/>
                    </a:solidFill>
                  </a:rPr>
                  <a:t> = </a:t>
                </a:r>
                <a14:m>
                  <m:oMath xmlns:m="http://schemas.openxmlformats.org/officeDocument/2006/math">
                    <m:sSup>
                      <m:sSupPr>
                        <m:ctrlPr>
                          <a:rPr lang="en-US" i="1" smtClean="0">
                            <a:solidFill>
                              <a:schemeClr val="bg1"/>
                            </a:solidFill>
                            <a:latin typeface="Cambria Math"/>
                          </a:rPr>
                        </m:ctrlPr>
                      </m:sSupPr>
                      <m:e>
                        <m:r>
                          <a:rPr lang="en-US" b="0" i="1" smtClean="0">
                            <a:solidFill>
                              <a:schemeClr val="bg1"/>
                            </a:solidFill>
                            <a:latin typeface="Cambria Math" charset="0"/>
                          </a:rPr>
                          <m:t>10</m:t>
                        </m:r>
                      </m:e>
                      <m:sup>
                        <m:r>
                          <a:rPr lang="en-US" b="0" i="1" smtClean="0">
                            <a:solidFill>
                              <a:schemeClr val="bg1"/>
                            </a:solidFill>
                            <a:latin typeface="Cambria Math" charset="0"/>
                          </a:rPr>
                          <m:t>−2</m:t>
                        </m:r>
                      </m:sup>
                    </m:sSup>
                  </m:oMath>
                </a14:m>
                <a:endParaRPr lang="en-US"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3253" y="3069053"/>
                <a:ext cx="1526956" cy="2053896"/>
              </a:xfrm>
              <a:prstGeom prst="rect">
                <a:avLst/>
              </a:prstGeom>
              <a:blipFill rotWithShape="0">
                <a:blip r:embed="rId5"/>
                <a:stretch>
                  <a:fillRect l="-395" t="-1180" r="-1976" b="-3540"/>
                </a:stretch>
              </a:blipFill>
              <a:ln>
                <a:solidFill>
                  <a:srgbClr val="58B2A6"/>
                </a:solidFill>
              </a:ln>
            </p:spPr>
            <p:txBody>
              <a:bodyPr/>
              <a:lstStyle/>
              <a:p>
                <a:r>
                  <a:rPr lang="en-US">
                    <a:noFill/>
                  </a:rPr>
                  <a:t> </a:t>
                </a:r>
              </a:p>
            </p:txBody>
          </p:sp>
        </mc:Fallback>
      </mc:AlternateContent>
      <p:sp>
        <p:nvSpPr>
          <p:cNvPr id="10" name="TextBox 9"/>
          <p:cNvSpPr txBox="1"/>
          <p:nvPr/>
        </p:nvSpPr>
        <p:spPr>
          <a:xfrm>
            <a:off x="117017" y="2692587"/>
            <a:ext cx="1659429" cy="369332"/>
          </a:xfrm>
          <a:prstGeom prst="rect">
            <a:avLst/>
          </a:prstGeom>
          <a:noFill/>
        </p:spPr>
        <p:txBody>
          <a:bodyPr wrap="none" rtlCol="0">
            <a:spAutoFit/>
          </a:bodyPr>
          <a:lstStyle/>
          <a:p>
            <a:r>
              <a:rPr lang="en-US" smtClean="0">
                <a:solidFill>
                  <a:srgbClr val="58B2A6"/>
                </a:solidFill>
              </a:rPr>
              <a:t>LARGE DUST</a:t>
            </a:r>
            <a:endParaRPr lang="en-US" dirty="0">
              <a:solidFill>
                <a:srgbClr val="58B2A6"/>
              </a:solidFill>
            </a:endParaRPr>
          </a:p>
        </p:txBody>
      </p:sp>
      <p:sp>
        <p:nvSpPr>
          <p:cNvPr id="11" name="TextBox 10"/>
          <p:cNvSpPr txBox="1"/>
          <p:nvPr/>
        </p:nvSpPr>
        <p:spPr>
          <a:xfrm>
            <a:off x="7420007" y="2699721"/>
            <a:ext cx="671979" cy="369332"/>
          </a:xfrm>
          <a:prstGeom prst="rect">
            <a:avLst/>
          </a:prstGeom>
          <a:noFill/>
        </p:spPr>
        <p:txBody>
          <a:bodyPr wrap="none" rtlCol="0">
            <a:spAutoFit/>
          </a:bodyPr>
          <a:lstStyle/>
          <a:p>
            <a:r>
              <a:rPr lang="en-US" dirty="0" smtClean="0">
                <a:solidFill>
                  <a:srgbClr val="58B2A6"/>
                </a:solidFill>
              </a:rPr>
              <a:t>GAS</a:t>
            </a:r>
            <a:endParaRPr lang="en-US" dirty="0">
              <a:solidFill>
                <a:srgbClr val="58B2A6"/>
              </a:solidFill>
            </a:endParaRPr>
          </a:p>
        </p:txBody>
      </p:sp>
      <p:sp>
        <p:nvSpPr>
          <p:cNvPr id="12" name="TextBox 11"/>
          <p:cNvSpPr txBox="1"/>
          <p:nvPr/>
        </p:nvSpPr>
        <p:spPr>
          <a:xfrm>
            <a:off x="7112678" y="5179615"/>
            <a:ext cx="1625253" cy="369332"/>
          </a:xfrm>
          <a:prstGeom prst="rect">
            <a:avLst/>
          </a:prstGeom>
          <a:noFill/>
        </p:spPr>
        <p:txBody>
          <a:bodyPr wrap="none" rtlCol="0">
            <a:spAutoFit/>
          </a:bodyPr>
          <a:lstStyle/>
          <a:p>
            <a:r>
              <a:rPr lang="en-US" dirty="0" smtClean="0">
                <a:solidFill>
                  <a:srgbClr val="58B2A6"/>
                </a:solidFill>
              </a:rPr>
              <a:t>SMALL DUST</a:t>
            </a:r>
            <a:endParaRPr lang="en-US" dirty="0">
              <a:solidFill>
                <a:srgbClr val="58B2A6"/>
              </a:solidFill>
            </a:endParaRPr>
          </a:p>
        </p:txBody>
      </p:sp>
      <mc:AlternateContent xmlns:mc="http://schemas.openxmlformats.org/markup-compatibility/2006" xmlns:a14="http://schemas.microsoft.com/office/drawing/2010/main">
        <mc:Choice Requires="a14">
          <p:sp>
            <p:nvSpPr>
              <p:cNvPr id="13" name="TextBox 12"/>
              <p:cNvSpPr txBox="1"/>
              <p:nvPr/>
            </p:nvSpPr>
            <p:spPr>
              <a:xfrm>
                <a:off x="7096841" y="5548947"/>
                <a:ext cx="1916857" cy="369332"/>
              </a:xfrm>
              <a:prstGeom prst="rect">
                <a:avLst/>
              </a:prstGeom>
              <a:noFill/>
              <a:ln>
                <a:solidFill>
                  <a:srgbClr val="58B2A6"/>
                </a:solidFill>
              </a:ln>
            </p:spPr>
            <p:txBody>
              <a:bodyPr wrap="square" rtlCol="0">
                <a:spAutoFit/>
              </a:bodyPr>
              <a:lstStyle/>
              <a:p>
                <a14:m>
                  <m:oMath xmlns:m="http://schemas.openxmlformats.org/officeDocument/2006/math">
                    <m:sSub>
                      <m:sSubPr>
                        <m:ctrlPr>
                          <a:rPr lang="en-US" i="1" dirty="0" smtClean="0">
                            <a:solidFill>
                              <a:schemeClr val="bg1"/>
                            </a:solidFill>
                            <a:latin typeface="Cambria Math"/>
                          </a:rPr>
                        </m:ctrlPr>
                      </m:sSubPr>
                      <m:e>
                        <m:r>
                          <m:rPr>
                            <m:sty m:val="p"/>
                          </m:rPr>
                          <a:rPr lang="el-GR" i="1" dirty="0" smtClean="0">
                            <a:solidFill>
                              <a:schemeClr val="bg1"/>
                            </a:solidFill>
                            <a:latin typeface="Cambria Math" charset="0"/>
                            <a:ea typeface="Cambria Math" charset="0"/>
                            <a:cs typeface="Cambria Math" charset="0"/>
                          </a:rPr>
                          <m:t>Δ</m:t>
                        </m:r>
                      </m:e>
                      <m:sub>
                        <m:r>
                          <a:rPr lang="en-US" i="1" dirty="0">
                            <a:solidFill>
                              <a:schemeClr val="bg1"/>
                            </a:solidFill>
                            <a:latin typeface="Cambria Math" charset="0"/>
                          </a:rPr>
                          <m:t>𝑠𝑚𝑎𝑙𝑙</m:t>
                        </m:r>
                      </m:sub>
                    </m:sSub>
                  </m:oMath>
                </a14:m>
                <a:r>
                  <a:rPr lang="en-US" dirty="0" smtClean="0">
                    <a:solidFill>
                      <a:schemeClr val="bg1"/>
                    </a:solidFill>
                  </a:rPr>
                  <a:t>=  0.015</a:t>
                </a:r>
              </a:p>
            </p:txBody>
          </p:sp>
        </mc:Choice>
        <mc:Fallback xmlns="">
          <p:sp>
            <p:nvSpPr>
              <p:cNvPr id="13" name="TextBox 12"/>
              <p:cNvSpPr txBox="1">
                <a:spLocks noRot="1" noChangeAspect="1" noMove="1" noResize="1" noEditPoints="1" noAdjustHandles="1" noChangeArrowheads="1" noChangeShapeType="1" noTextEdit="1"/>
              </p:cNvSpPr>
              <p:nvPr/>
            </p:nvSpPr>
            <p:spPr>
              <a:xfrm>
                <a:off x="7096841" y="5548947"/>
                <a:ext cx="1916857" cy="369332"/>
              </a:xfrm>
              <a:prstGeom prst="rect">
                <a:avLst/>
              </a:prstGeom>
              <a:blipFill rotWithShape="0">
                <a:blip r:embed="rId6"/>
                <a:stretch>
                  <a:fillRect t="-6349" b="-22222"/>
                </a:stretch>
              </a:blipFill>
              <a:ln>
                <a:solidFill>
                  <a:srgbClr val="58B2A6"/>
                </a:solidFill>
              </a:ln>
            </p:spPr>
            <p:txBody>
              <a:bodyPr/>
              <a:lstStyle/>
              <a:p>
                <a:r>
                  <a:rPr lang="en-US">
                    <a:noFill/>
                  </a:rPr>
                  <a:t> </a:t>
                </a:r>
              </a:p>
            </p:txBody>
          </p:sp>
        </mc:Fallback>
      </mc:AlternateContent>
    </p:spTree>
    <p:extLst>
      <p:ext uri="{BB962C8B-B14F-4D97-AF65-F5344CB8AC3E}">
        <p14:creationId xmlns:p14="http://schemas.microsoft.com/office/powerpoint/2010/main" val="817748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E4554"/>
        </a:solidFill>
        <a:effectLst/>
      </p:bgPr>
    </p:bg>
    <p:spTree>
      <p:nvGrpSpPr>
        <p:cNvPr id="1" name=""/>
        <p:cNvGrpSpPr/>
        <p:nvPr/>
      </p:nvGrpSpPr>
      <p:grpSpPr>
        <a:xfrm>
          <a:off x="0" y="0"/>
          <a:ext cx="0" cy="0"/>
          <a:chOff x="0" y="0"/>
          <a:chExt cx="0" cy="0"/>
        </a:xfrm>
      </p:grpSpPr>
      <p:sp>
        <p:nvSpPr>
          <p:cNvPr id="12" name="Rectangle 11"/>
          <p:cNvSpPr/>
          <p:nvPr/>
        </p:nvSpPr>
        <p:spPr>
          <a:xfrm>
            <a:off x="0" y="-1"/>
            <a:ext cx="9144000" cy="417443"/>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Are All Group I Disks Transitional? </a:t>
            </a:r>
            <a:r>
              <a:rPr lang="en-US" sz="1400" dirty="0" smtClean="0">
                <a:ln w="0"/>
                <a:solidFill>
                  <a:schemeClr val="tx1"/>
                </a:solidFill>
                <a:effectLst>
                  <a:outerShdw blurRad="38100" dist="25400" dir="5400000" algn="ctr" rotWithShape="0">
                    <a:srgbClr val="6E747A">
                      <a:alpha val="43000"/>
                    </a:srgbClr>
                  </a:outerShdw>
                </a:effectLst>
              </a:rPr>
              <a:t>				</a:t>
            </a:r>
            <a:r>
              <a:rPr lang="en-US" sz="1400" dirty="0">
                <a:solidFill>
                  <a:schemeClr val="tx1"/>
                </a:solidFill>
              </a:rPr>
              <a:t>Workshop 2017 </a:t>
            </a:r>
            <a:r>
              <a:rPr lang="en-US" sz="1400" dirty="0">
                <a:ln w="0"/>
                <a:solidFill>
                  <a:schemeClr val="tx1"/>
                </a:solidFill>
                <a:effectLst>
                  <a:outerShdw blurRad="38100" dist="25400" dir="5400000" algn="ctr" rotWithShape="0">
                    <a:srgbClr val="6E747A">
                      <a:alpha val="43000"/>
                    </a:srgbClr>
                  </a:outerShdw>
                </a:effectLst>
              </a:rPr>
              <a:t>– </a:t>
            </a:r>
            <a:r>
              <a:rPr lang="is-IS" sz="1400" dirty="0">
                <a:solidFill>
                  <a:schemeClr val="tx1"/>
                </a:solidFill>
              </a:rPr>
              <a:t>11/10/2017</a:t>
            </a:r>
            <a:endParaRPr lang="en-US" sz="1400" dirty="0">
              <a:ln w="0"/>
              <a:solidFill>
                <a:schemeClr val="tx1"/>
              </a:solidFill>
              <a:effectLst>
                <a:outerShdw blurRad="38100" dist="25400" dir="5400000" algn="ctr" rotWithShape="0">
                  <a:srgbClr val="6E747A">
                    <a:alpha val="43000"/>
                  </a:srgbClr>
                </a:outerShdw>
              </a:effectLst>
            </a:endParaRPr>
          </a:p>
        </p:txBody>
      </p:sp>
      <p:sp>
        <p:nvSpPr>
          <p:cNvPr id="13" name="Rectangle 12"/>
          <p:cNvSpPr/>
          <p:nvPr/>
        </p:nvSpPr>
        <p:spPr>
          <a:xfrm>
            <a:off x="0" y="6596586"/>
            <a:ext cx="9144000" cy="261414"/>
          </a:xfrm>
          <a:prstGeom prst="rect">
            <a:avLst/>
          </a:prstGeom>
          <a:solidFill>
            <a:srgbClr val="58B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ln w="0"/>
                <a:solidFill>
                  <a:schemeClr val="tx1"/>
                </a:solidFill>
                <a:effectLst>
                  <a:outerShdw blurRad="38100" dist="25400" dir="5400000" algn="ctr" rotWithShape="0">
                    <a:srgbClr val="6E747A">
                      <a:alpha val="43000"/>
                    </a:srgbClr>
                  </a:outerShdw>
                </a:effectLst>
              </a:rPr>
              <a:t>Maria Giulia Ubeira Gabellini							7</a:t>
            </a:r>
            <a:endParaRPr lang="en-US" sz="1200" dirty="0">
              <a:ln w="0"/>
              <a:solidFill>
                <a:schemeClr val="tx1"/>
              </a:solidFill>
              <a:effectLst>
                <a:outerShdw blurRad="38100" dist="25400" dir="5400000" algn="ctr" rotWithShape="0">
                  <a:srgbClr val="6E747A">
                    <a:alpha val="43000"/>
                  </a:srgbClr>
                </a:outerShdw>
              </a:effectLst>
            </a:endParaRPr>
          </a:p>
        </p:txBody>
      </p:sp>
      <p:sp>
        <p:nvSpPr>
          <p:cNvPr id="16" name="TextBox 15"/>
          <p:cNvSpPr txBox="1"/>
          <p:nvPr/>
        </p:nvSpPr>
        <p:spPr>
          <a:xfrm>
            <a:off x="2420972" y="618265"/>
            <a:ext cx="5595370" cy="923330"/>
          </a:xfrm>
          <a:prstGeom prst="rect">
            <a:avLst/>
          </a:prstGeom>
          <a:noFill/>
        </p:spPr>
        <p:txBody>
          <a:bodyPr wrap="square" rtlCol="0">
            <a:spAutoFit/>
          </a:bodyPr>
          <a:lstStyle/>
          <a:p>
            <a:pPr algn="just"/>
            <a:r>
              <a:rPr lang="en-US" dirty="0">
                <a:solidFill>
                  <a:schemeClr val="bg1"/>
                </a:solidFill>
              </a:rPr>
              <a:t>W</a:t>
            </a:r>
            <a:r>
              <a:rPr lang="en-US" dirty="0" smtClean="0">
                <a:solidFill>
                  <a:schemeClr val="bg1"/>
                </a:solidFill>
              </a:rPr>
              <a:t>hat </a:t>
            </a:r>
            <a:r>
              <a:rPr lang="en-US" dirty="0">
                <a:solidFill>
                  <a:schemeClr val="bg1"/>
                </a:solidFill>
              </a:rPr>
              <a:t>is the geometry of the </a:t>
            </a:r>
            <a:r>
              <a:rPr lang="en-US" dirty="0" err="1">
                <a:solidFill>
                  <a:schemeClr val="bg1"/>
                </a:solidFill>
              </a:rPr>
              <a:t>circumstellar</a:t>
            </a:r>
            <a:r>
              <a:rPr lang="en-US" dirty="0">
                <a:solidFill>
                  <a:schemeClr val="bg1"/>
                </a:solidFill>
              </a:rPr>
              <a:t> </a:t>
            </a:r>
            <a:r>
              <a:rPr lang="en-US" dirty="0" smtClean="0">
                <a:solidFill>
                  <a:schemeClr val="bg1"/>
                </a:solidFill>
              </a:rPr>
              <a:t>material around </a:t>
            </a:r>
            <a:r>
              <a:rPr lang="en-US" dirty="0">
                <a:solidFill>
                  <a:schemeClr val="bg1"/>
                </a:solidFill>
              </a:rPr>
              <a:t>intermediate-mass pre-main-sequence </a:t>
            </a:r>
            <a:r>
              <a:rPr lang="en-US" dirty="0" smtClean="0">
                <a:solidFill>
                  <a:schemeClr val="bg1"/>
                </a:solidFill>
              </a:rPr>
              <a:t>stars? </a:t>
            </a:r>
            <a:r>
              <a:rPr lang="en-US" dirty="0">
                <a:solidFill>
                  <a:schemeClr val="bg1"/>
                </a:solidFill>
              </a:rPr>
              <a:t>Are All Group I Disks Transitional? </a:t>
            </a:r>
            <a:r>
              <a:rPr lang="en-US" dirty="0">
                <a:ln w="0"/>
                <a:solidFill>
                  <a:schemeClr val="bg1"/>
                </a:solidFill>
                <a:effectLst>
                  <a:outerShdw blurRad="38100" dist="25400" dir="5400000" algn="ctr" rotWithShape="0">
                    <a:srgbClr val="6E747A">
                      <a:alpha val="43000"/>
                    </a:srgbClr>
                  </a:outerShdw>
                </a:effectLst>
              </a:rPr>
              <a:t>	</a:t>
            </a:r>
            <a:endParaRPr lang="en-US" dirty="0">
              <a:solidFill>
                <a:schemeClr val="bg1"/>
              </a:solidFill>
            </a:endParaRPr>
          </a:p>
        </p:txBody>
      </p:sp>
      <p:sp>
        <p:nvSpPr>
          <p:cNvPr id="17" name="TextBox 16"/>
          <p:cNvSpPr txBox="1"/>
          <p:nvPr/>
        </p:nvSpPr>
        <p:spPr>
          <a:xfrm>
            <a:off x="1337244" y="559278"/>
            <a:ext cx="616232" cy="646331"/>
          </a:xfrm>
          <a:prstGeom prst="rect">
            <a:avLst/>
          </a:prstGeom>
          <a:solidFill>
            <a:srgbClr val="58B2A6"/>
          </a:solidFill>
        </p:spPr>
        <p:txBody>
          <a:bodyPr wrap="square" rtlCol="0">
            <a:spAutoFit/>
          </a:bodyPr>
          <a:lstStyle/>
          <a:p>
            <a:r>
              <a:rPr lang="en-US" sz="2800" dirty="0" smtClean="0"/>
              <a:t> </a:t>
            </a:r>
            <a:r>
              <a:rPr lang="en-US" sz="3600" dirty="0" smtClean="0"/>
              <a:t>?</a:t>
            </a:r>
            <a:endParaRPr lang="en-US" sz="3600" dirty="0"/>
          </a:p>
        </p:txBody>
      </p:sp>
    </p:spTree>
    <p:extLst>
      <p:ext uri="{BB962C8B-B14F-4D97-AF65-F5344CB8AC3E}">
        <p14:creationId xmlns:p14="http://schemas.microsoft.com/office/powerpoint/2010/main" val="2114698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17236</TotalTime>
  <Words>6841</Words>
  <Application>Microsoft Office PowerPoint</Application>
  <PresentationFormat>Presentazione su schermo (4:3)</PresentationFormat>
  <Paragraphs>517</Paragraphs>
  <Slides>30</Slides>
  <Notes>30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zanzani</dc:creator>
  <cp:lastModifiedBy>zanzani</cp:lastModifiedBy>
  <cp:revision>548</cp:revision>
  <cp:lastPrinted>2017-10-09T13:52:57Z</cp:lastPrinted>
  <dcterms:modified xsi:type="dcterms:W3CDTF">2017-10-09T15:30:27Z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15</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17</vt:i4>
  </property>
</Properties>
</file>