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 id="2147483705" r:id="rId2"/>
    <p:sldMasterId id="2147483709" r:id="rId3"/>
  </p:sldMasterIdLst>
  <p:notesMasterIdLst>
    <p:notesMasterId r:id="rId41"/>
  </p:notesMasterIdLst>
  <p:handoutMasterIdLst>
    <p:handoutMasterId r:id="rId42"/>
  </p:handoutMasterIdLst>
  <p:sldIdLst>
    <p:sldId id="550" r:id="rId4"/>
    <p:sldId id="431" r:id="rId5"/>
    <p:sldId id="489" r:id="rId6"/>
    <p:sldId id="538" r:id="rId7"/>
    <p:sldId id="533" r:id="rId8"/>
    <p:sldId id="534" r:id="rId9"/>
    <p:sldId id="536" r:id="rId10"/>
    <p:sldId id="280" r:id="rId11"/>
    <p:sldId id="492" r:id="rId12"/>
    <p:sldId id="473" r:id="rId13"/>
    <p:sldId id="500" r:id="rId14"/>
    <p:sldId id="539" r:id="rId15"/>
    <p:sldId id="461" r:id="rId16"/>
    <p:sldId id="293" r:id="rId17"/>
    <p:sldId id="463" r:id="rId18"/>
    <p:sldId id="436" r:id="rId19"/>
    <p:sldId id="295" r:id="rId20"/>
    <p:sldId id="496" r:id="rId21"/>
    <p:sldId id="540" r:id="rId22"/>
    <p:sldId id="499" r:id="rId23"/>
    <p:sldId id="531" r:id="rId24"/>
    <p:sldId id="411" r:id="rId25"/>
    <p:sldId id="514" r:id="rId26"/>
    <p:sldId id="541" r:id="rId27"/>
    <p:sldId id="515" r:id="rId28"/>
    <p:sldId id="519" r:id="rId29"/>
    <p:sldId id="542" r:id="rId30"/>
    <p:sldId id="552" r:id="rId31"/>
    <p:sldId id="497" r:id="rId32"/>
    <p:sldId id="551" r:id="rId33"/>
    <p:sldId id="543" r:id="rId34"/>
    <p:sldId id="544" r:id="rId35"/>
    <p:sldId id="545" r:id="rId36"/>
    <p:sldId id="546" r:id="rId37"/>
    <p:sldId id="547" r:id="rId38"/>
    <p:sldId id="548" r:id="rId39"/>
    <p:sldId id="549" r:id="rId4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B7E"/>
    <a:srgbClr val="03BA0F"/>
    <a:srgbClr val="06D214"/>
    <a:srgbClr val="09EB1A"/>
    <a:srgbClr val="FF8187"/>
    <a:srgbClr val="08A415"/>
    <a:srgbClr val="A4710A"/>
    <a:srgbClr val="A4D6E3"/>
    <a:srgbClr val="D1E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747" autoAdjust="0"/>
  </p:normalViewPr>
  <p:slideViewPr>
    <p:cSldViewPr snapToGrid="0" snapToObjects="1">
      <p:cViewPr>
        <p:scale>
          <a:sx n="94" d="100"/>
          <a:sy n="94" d="100"/>
        </p:scale>
        <p:origin x="-2124" y="-630"/>
      </p:cViewPr>
      <p:guideLst>
        <p:guide orient="horz" pos="2160"/>
        <p:guide pos="2880"/>
      </p:guideLst>
    </p:cSldViewPr>
  </p:slid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1-WFM\5-meteorites_chond\Chondrites-attributes(Scott_'0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1620367454068201"/>
          <c:w val="0.82479547418535903"/>
          <c:h val="0.78314816272965904"/>
        </c:manualLayout>
      </c:layout>
      <c:pie3DChart>
        <c:varyColors val="1"/>
        <c:ser>
          <c:idx val="0"/>
          <c:order val="0"/>
          <c:explosion val="38"/>
          <c:dLbls>
            <c:dLbl>
              <c:idx val="0"/>
              <c:spPr/>
              <c:txPr>
                <a:bodyPr/>
                <a:lstStyle/>
                <a:p>
                  <a:pPr>
                    <a:defRPr sz="2000">
                      <a:latin typeface="Arial" pitchFamily="34" charset="0"/>
                      <a:cs typeface="Arial" pitchFamily="34" charset="0"/>
                    </a:defRPr>
                  </a:pPr>
                  <a:endParaRPr lang="it-IT"/>
                </a:p>
              </c:txPr>
              <c:showLegendKey val="0"/>
              <c:showVal val="0"/>
              <c:showCatName val="1"/>
              <c:showSerName val="0"/>
              <c:showPercent val="0"/>
              <c:showBubbleSize val="0"/>
            </c:dLbl>
            <c:dLbl>
              <c:idx val="1"/>
              <c:layout>
                <c:manualLayout>
                  <c:x val="6.8763232720909895E-2"/>
                  <c:y val="-0.116630212890055"/>
                </c:manualLayout>
              </c:layout>
              <c:spPr/>
              <c:txPr>
                <a:bodyPr/>
                <a:lstStyle/>
                <a:p>
                  <a:pPr>
                    <a:defRPr sz="2000">
                      <a:latin typeface="Arial" pitchFamily="34" charset="0"/>
                      <a:cs typeface="Arial" pitchFamily="34" charset="0"/>
                    </a:defRPr>
                  </a:pPr>
                  <a:endParaRPr lang="it-IT"/>
                </a:p>
              </c:txPr>
              <c:showLegendKey val="0"/>
              <c:showVal val="0"/>
              <c:showCatName val="1"/>
              <c:showSerName val="0"/>
              <c:showPercent val="0"/>
              <c:showBubbleSize val="0"/>
            </c:dLbl>
            <c:dLbl>
              <c:idx val="2"/>
              <c:layout>
                <c:manualLayout>
                  <c:x val="-4.32799650043744E-2"/>
                  <c:y val="-1.27351268591426E-2"/>
                </c:manualLayout>
              </c:layout>
              <c:tx>
                <c:rich>
                  <a:bodyPr/>
                  <a:lstStyle/>
                  <a:p>
                    <a:pPr>
                      <a:defRPr sz="2000">
                        <a:latin typeface="Arial" pitchFamily="34" charset="0"/>
                        <a:cs typeface="Arial" pitchFamily="34" charset="0"/>
                      </a:defRPr>
                    </a:pPr>
                    <a:r>
                      <a:rPr lang="en-US" sz="2000" dirty="0" err="1" smtClean="0"/>
                      <a:t>Achondrites</a:t>
                    </a:r>
                    <a:r>
                      <a:rPr lang="en-US" sz="2000" dirty="0" smtClean="0"/>
                      <a:t> ~9%</a:t>
                    </a:r>
                    <a:endParaRPr lang="en-US" sz="2000" dirty="0"/>
                  </a:p>
                </c:rich>
              </c:tx>
              <c:spPr/>
              <c:showLegendKey val="0"/>
              <c:showVal val="0"/>
              <c:showCatName val="1"/>
              <c:showSerName val="0"/>
              <c:showPercent val="0"/>
              <c:showBubbleSize val="0"/>
            </c:dLbl>
            <c:dLbl>
              <c:idx val="3"/>
              <c:layout/>
              <c:tx>
                <c:rich>
                  <a:bodyPr/>
                  <a:lstStyle/>
                  <a:p>
                    <a:pPr>
                      <a:defRPr sz="2000">
                        <a:latin typeface="Arial" pitchFamily="34" charset="0"/>
                        <a:cs typeface="Arial" pitchFamily="34" charset="0"/>
                      </a:defRPr>
                    </a:pPr>
                    <a:r>
                      <a:rPr lang="en-US" sz="2000" dirty="0" smtClean="0"/>
                      <a:t>Carbonaceous Chondrites ~4%</a:t>
                    </a:r>
                    <a:endParaRPr lang="en-US" sz="2000" dirty="0"/>
                  </a:p>
                </c:rich>
              </c:tx>
              <c:spPr/>
              <c:showLegendKey val="0"/>
              <c:showVal val="0"/>
              <c:showCatName val="1"/>
              <c:showSerName val="0"/>
              <c:showPercent val="0"/>
              <c:showBubbleSize val="0"/>
            </c:dLbl>
            <c:dLbl>
              <c:idx val="4"/>
              <c:layout/>
              <c:tx>
                <c:rich>
                  <a:bodyPr/>
                  <a:lstStyle/>
                  <a:p>
                    <a:pPr>
                      <a:defRPr sz="2000">
                        <a:latin typeface="Arial" pitchFamily="34" charset="0"/>
                        <a:cs typeface="Arial" pitchFamily="34" charset="0"/>
                      </a:defRPr>
                    </a:pPr>
                    <a:r>
                      <a:rPr lang="en-US" sz="2000" err="1"/>
                      <a:t>Enstatite</a:t>
                    </a:r>
                    <a:r>
                      <a:rPr lang="en-US" sz="2000"/>
                      <a:t> </a:t>
                    </a:r>
                    <a:r>
                      <a:rPr lang="en-US" sz="2000" smtClean="0"/>
                      <a:t>Chondrites ~2%</a:t>
                    </a:r>
                    <a:endParaRPr lang="en-US" sz="2000" dirty="0"/>
                  </a:p>
                </c:rich>
              </c:tx>
              <c:spPr/>
              <c:showLegendKey val="0"/>
              <c:showVal val="0"/>
              <c:showCatName val="1"/>
              <c:showSerName val="0"/>
              <c:showPercent val="0"/>
              <c:showBubbleSize val="0"/>
            </c:dLbl>
            <c:dLbl>
              <c:idx val="5"/>
              <c:layout>
                <c:manualLayout>
                  <c:x val="0.135297811699918"/>
                  <c:y val="-0.24766049868766399"/>
                </c:manualLayout>
              </c:layout>
              <c:tx>
                <c:rich>
                  <a:bodyPr/>
                  <a:lstStyle/>
                  <a:p>
                    <a:pPr>
                      <a:defRPr sz="2800" b="0">
                        <a:latin typeface="Arial" pitchFamily="34" charset="0"/>
                        <a:cs typeface="Arial" pitchFamily="34" charset="0"/>
                      </a:defRPr>
                    </a:pPr>
                    <a:r>
                      <a:rPr lang="en-US" sz="2800" b="0" dirty="0" smtClean="0"/>
                      <a:t>Ordinary </a:t>
                    </a:r>
                    <a:r>
                      <a:rPr lang="en-US" sz="2800" b="0" dirty="0" err="1" smtClean="0"/>
                      <a:t>Chondrites</a:t>
                    </a:r>
                    <a:r>
                      <a:rPr lang="en-US" sz="2800" b="0" dirty="0" smtClean="0"/>
                      <a:t> 80%</a:t>
                    </a:r>
                    <a:endParaRPr lang="en-US" sz="2800" b="0" dirty="0"/>
                  </a:p>
                </c:rich>
              </c:tx>
              <c:spPr/>
              <c:showLegendKey val="0"/>
              <c:showVal val="0"/>
              <c:showCatName val="1"/>
              <c:showSerName val="0"/>
              <c:showPercent val="0"/>
              <c:showBubbleSize val="0"/>
            </c:dLbl>
            <c:txPr>
              <a:bodyPr/>
              <a:lstStyle/>
              <a:p>
                <a:pPr>
                  <a:defRPr sz="2400">
                    <a:latin typeface="Arial" pitchFamily="34" charset="0"/>
                    <a:cs typeface="Arial" pitchFamily="34" charset="0"/>
                  </a:defRPr>
                </a:pPr>
                <a:endParaRPr lang="it-IT"/>
              </a:p>
            </c:txPr>
            <c:showLegendKey val="0"/>
            <c:showVal val="0"/>
            <c:showCatName val="1"/>
            <c:showSerName val="0"/>
            <c:showPercent val="0"/>
            <c:showBubbleSize val="0"/>
            <c:showLeaderLines val="1"/>
          </c:dLbls>
          <c:cat>
            <c:strRef>
              <c:f>stats!$B$26:$B$31</c:f>
              <c:strCache>
                <c:ptCount val="6"/>
                <c:pt idx="0">
                  <c:v>Iron meteorites</c:v>
                </c:pt>
                <c:pt idx="1">
                  <c:v>Stony Iron meteorites</c:v>
                </c:pt>
                <c:pt idx="2">
                  <c:v>Achondrites</c:v>
                </c:pt>
                <c:pt idx="3">
                  <c:v>Carbonaceous Chondrites</c:v>
                </c:pt>
                <c:pt idx="4">
                  <c:v>Enstatite Chondrites</c:v>
                </c:pt>
                <c:pt idx="5">
                  <c:v>Oridnary Chondrites</c:v>
                </c:pt>
              </c:strCache>
            </c:strRef>
          </c:cat>
          <c:val>
            <c:numRef>
              <c:f>stats!$C$26:$C$31</c:f>
              <c:numCache>
                <c:formatCode>0.00%</c:formatCode>
                <c:ptCount val="6"/>
                <c:pt idx="0">
                  <c:v>4.1000000000000002E-2</c:v>
                </c:pt>
                <c:pt idx="1">
                  <c:v>1.0999999999999999E-2</c:v>
                </c:pt>
                <c:pt idx="2">
                  <c:v>8.6999999999999994E-2</c:v>
                </c:pt>
                <c:pt idx="3">
                  <c:v>4.2999999999999997E-2</c:v>
                </c:pt>
                <c:pt idx="4">
                  <c:v>1.6E-2</c:v>
                </c:pt>
                <c:pt idx="5">
                  <c:v>0.80200000000000005</c:v>
                </c:pt>
              </c:numCache>
            </c:numRef>
          </c:val>
        </c:ser>
        <c:dLbls>
          <c:showLegendKey val="0"/>
          <c:showVal val="0"/>
          <c:showCatName val="1"/>
          <c:showSerName val="0"/>
          <c:showPercent val="0"/>
          <c:showBubbleSize val="0"/>
          <c:showLeaderLines val="1"/>
        </c:dLbls>
      </c:pie3DChart>
      <c:spPr>
        <a:noFill/>
        <a:ln w="0">
          <a:noFill/>
        </a:ln>
        <a:effectLst/>
      </c:spPr>
    </c:plotArea>
    <c:plotVisOnly val="1"/>
    <c:dispBlanksAs val="gap"/>
    <c:showDLblsOverMax val="0"/>
  </c:chart>
  <c:spPr>
    <a:noFill/>
    <a:ln>
      <a:noFill/>
    </a:ln>
  </c:sp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drawing1.xml><?xml version="1.0" encoding="utf-8"?>
<c:userShapes xmlns:c="http://schemas.openxmlformats.org/drawingml/2006/chart">
  <cdr:relSizeAnchor xmlns:cdr="http://schemas.openxmlformats.org/drawingml/2006/chartDrawing">
    <cdr:from>
      <cdr:x>0.04489</cdr:x>
      <cdr:y>0.03429</cdr:y>
    </cdr:from>
    <cdr:to>
      <cdr:x>0.57153</cdr:x>
      <cdr:y>0.14309</cdr:y>
    </cdr:to>
    <cdr:sp macro="" textlink="">
      <cdr:nvSpPr>
        <cdr:cNvPr id="3" name="TextBox 2"/>
        <cdr:cNvSpPr txBox="1"/>
      </cdr:nvSpPr>
      <cdr:spPr>
        <a:xfrm xmlns:a="http://schemas.openxmlformats.org/drawingml/2006/main">
          <a:off x="418171" y="261290"/>
          <a:ext cx="4905888" cy="82906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dirty="0" smtClean="0">
              <a:latin typeface="Arial" pitchFamily="34" charset="0"/>
              <a:cs typeface="Arial" pitchFamily="34" charset="0"/>
            </a:rPr>
            <a:t>Meteorite: Fall statistics</a:t>
          </a:r>
        </a:p>
        <a:p xmlns:a="http://schemas.openxmlformats.org/drawingml/2006/main">
          <a:r>
            <a:rPr lang="en-US" sz="1800" dirty="0" smtClean="0">
              <a:latin typeface="Arial" pitchFamily="34" charset="0"/>
              <a:cs typeface="Arial" pitchFamily="34" charset="0"/>
            </a:rPr>
            <a:t>(</a:t>
          </a:r>
          <a:r>
            <a:rPr lang="en-US" sz="1800" dirty="0" err="1" smtClean="0">
              <a:latin typeface="Arial" pitchFamily="34" charset="0"/>
              <a:cs typeface="Arial" pitchFamily="34" charset="0"/>
            </a:rPr>
            <a:t>n</a:t>
          </a:r>
          <a:r>
            <a:rPr lang="en-US" sz="1800" dirty="0" smtClean="0">
              <a:latin typeface="Arial" pitchFamily="34" charset="0"/>
              <a:cs typeface="Arial" pitchFamily="34" charset="0"/>
            </a:rPr>
            <a:t>=1101)	</a:t>
          </a:r>
          <a:r>
            <a:rPr lang="en-US" sz="1800" i="1" dirty="0" smtClean="0">
              <a:latin typeface="Arial" pitchFamily="34" charset="0"/>
              <a:cs typeface="Arial" pitchFamily="34" charset="0"/>
            </a:rPr>
            <a:t>(back to ~980 AD)</a:t>
          </a:r>
          <a:endParaRPr lang="en-US" sz="1800" i="1" dirty="0">
            <a:latin typeface="Arial" pitchFamily="34" charset="0"/>
            <a:cs typeface="Arial"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2DDBEE4-74A9-FF4F-B86A-4DA6D6AE7FB2}" type="datetimeFigureOut">
              <a:rPr lang="en-US" smtClean="0"/>
              <a:pPr/>
              <a:t>5/6/2015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C023191-DB06-5848-8389-EB4846028233}" type="slidenum">
              <a:rPr lang="en-US" smtClean="0"/>
              <a:pPr/>
              <a:t>‹N›</a:t>
            </a:fld>
            <a:endParaRPr lang="en-US"/>
          </a:p>
        </p:txBody>
      </p:sp>
    </p:spTree>
    <p:extLst>
      <p:ext uri="{BB962C8B-B14F-4D97-AF65-F5344CB8AC3E}">
        <p14:creationId xmlns:p14="http://schemas.microsoft.com/office/powerpoint/2010/main" val="496443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173AB52-CC81-2B4E-A135-29566F24FC95}" type="datetimeFigureOut">
              <a:rPr lang="en-US" smtClean="0"/>
              <a:pPr/>
              <a:t>5/6/2015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8651184-382E-C240-BCE4-73D196CE83D5}" type="slidenum">
              <a:rPr lang="en-US" smtClean="0"/>
              <a:pPr/>
              <a:t>‹N›</a:t>
            </a:fld>
            <a:endParaRPr lang="en-US"/>
          </a:p>
        </p:txBody>
      </p:sp>
    </p:spTree>
    <p:extLst>
      <p:ext uri="{BB962C8B-B14F-4D97-AF65-F5344CB8AC3E}">
        <p14:creationId xmlns:p14="http://schemas.microsoft.com/office/powerpoint/2010/main" val="24658892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9860D098-F3AD-7849-8541-C87CB81DE161}" type="slidenum">
              <a:rPr lang="en-US">
                <a:solidFill>
                  <a:prstClr val="black"/>
                </a:solidFill>
              </a:rPr>
              <a:pPr/>
              <a:t>1</a:t>
            </a:fld>
            <a:endParaRPr lang="en-US">
              <a:solidFill>
                <a:prstClr val="black"/>
              </a:solidFill>
            </a:endParaRPr>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The </a:t>
            </a:r>
            <a:r>
              <a:rPr lang="en-US" dirty="0" err="1" smtClean="0"/>
              <a:t>kTon</a:t>
            </a:r>
            <a:r>
              <a:rPr lang="en-US" dirty="0" smtClean="0"/>
              <a:t>-scale, underground, liquid scintillation detectors at </a:t>
            </a:r>
            <a:r>
              <a:rPr lang="en-US" dirty="0" err="1" smtClean="0"/>
              <a:t>KamLAND</a:t>
            </a:r>
            <a:r>
              <a:rPr lang="en-US" dirty="0" smtClean="0"/>
              <a:t> and </a:t>
            </a:r>
            <a:r>
              <a:rPr lang="en-US" dirty="0" err="1" smtClean="0"/>
              <a:t>Borexino</a:t>
            </a:r>
            <a:r>
              <a:rPr lang="en-US" dirty="0" smtClean="0"/>
              <a:t>, which measure the flux of electron antineutrino from the Earth (i.e., geoneutrino) and nuclear reactors, reveal that radiogenic heat from the decay of </a:t>
            </a:r>
            <a:r>
              <a:rPr lang="en-US" dirty="0" err="1" smtClean="0"/>
              <a:t>Th</a:t>
            </a:r>
            <a:r>
              <a:rPr lang="en-US" dirty="0" smtClean="0"/>
              <a:t> and U (only detectable signal) contributes between 20% and 50% of the Earth’s present-day power (46±3 TW).  This year the SNO+ (Canada) detector comes on line and later this decade China's JUNO experiment, which is 20 times larger than the largest existing detectors, will likely begin counting. These particle physics experiments</a:t>
            </a:r>
          </a:p>
          <a:p>
            <a:pPr eaLnBrk="1" hangingPunct="1"/>
            <a:r>
              <a:rPr lang="en-US" dirty="0" smtClean="0"/>
              <a:t>are now establishing limits on acceptable compositional models for the Earth and defining the amount of nuclear power inside the Earth available to drive plate tectonics, mantle convection, and the </a:t>
            </a:r>
            <a:r>
              <a:rPr lang="en-US" dirty="0" err="1" smtClean="0"/>
              <a:t>geodynamo</a:t>
            </a:r>
            <a:r>
              <a:rPr lang="en-US" dirty="0" smtClean="0"/>
              <a:t>.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12448AA-3E32-6A49-815C-59DE1F9EB604}" type="slidenum">
              <a:rPr lang="en-US">
                <a:solidFill>
                  <a:prstClr val="black"/>
                </a:solidFill>
              </a:rPr>
              <a:pPr/>
              <a:t>17</a:t>
            </a:fld>
            <a:endParaRPr lang="en-US">
              <a:solidFill>
                <a:prstClr val="black"/>
              </a:solidFill>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xfrm>
            <a:off x="731520" y="4560570"/>
            <a:ext cx="5852160" cy="4320540"/>
          </a:xfrm>
          <a:solidFill>
            <a:srgbClr val="FFFFFF"/>
          </a:solidFill>
          <a:ln>
            <a:solidFill>
              <a:srgbClr val="000000"/>
            </a:solidFill>
          </a:ln>
        </p:spPr>
        <p:txBody>
          <a:bodyPr lIns="94651" tIns="47325" rIns="94651" bIns="47325"/>
          <a:lstStyle/>
          <a:p>
            <a:pPr eaLnBrk="1" hangingPunct="1"/>
            <a:r>
              <a:rPr lang="en-US"/>
              <a:t>KamLAND was designed to detect reactor antineutrinos to measure the neutrino oscillation parameters. The picture shows the locations of KamLAND and all the nearby nuclear reactors. Nuclear reactors are indicated by the red-green dots. Naturally, the most significant background for geoneutrino detection is the antineutrinos from these reactors. The right plot shows the expected energy distributions of the geoneutrino spectrum and reactor background.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5A86FED-F3A1-834C-AA14-F4293050C2CF}" type="slidenum">
              <a:rPr lang="en-US">
                <a:solidFill>
                  <a:prstClr val="black"/>
                </a:solidFill>
              </a:rPr>
              <a:pPr/>
              <a:t>18</a:t>
            </a:fld>
            <a:endParaRPr lang="en-US">
              <a:solidFill>
                <a:prstClr val="black"/>
              </a:solidFill>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xfrm>
            <a:off x="731520" y="4560570"/>
            <a:ext cx="5852160" cy="4320540"/>
          </a:xfrm>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567AB-6365-4AB9-A01B-FE305E35148B}" type="slidenum">
              <a:rPr lang="en-US" smtClean="0"/>
              <a:t>19</a:t>
            </a:fld>
            <a:endParaRPr lang="en-US"/>
          </a:p>
        </p:txBody>
      </p:sp>
    </p:spTree>
    <p:extLst>
      <p:ext uri="{BB962C8B-B14F-4D97-AF65-F5344CB8AC3E}">
        <p14:creationId xmlns:p14="http://schemas.microsoft.com/office/powerpoint/2010/main" val="3349026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4D82786-5CDA-3C44-B437-6D917B7210FE}" type="slidenum">
              <a:rPr lang="en-US">
                <a:solidFill>
                  <a:prstClr val="black"/>
                </a:solidFill>
              </a:rPr>
              <a:pPr/>
              <a:t>31</a:t>
            </a:fld>
            <a:endParaRPr lang="en-US">
              <a:solidFill>
                <a:prstClr val="black"/>
              </a:solidFill>
            </a:endParaRPr>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xfrm>
            <a:off x="731520" y="4560570"/>
            <a:ext cx="5852160" cy="432054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A2999C3-EBA4-8E48-906E-949FDD172B77}" type="slidenum">
              <a:rPr lang="en-US">
                <a:solidFill>
                  <a:prstClr val="black"/>
                </a:solidFill>
              </a:rPr>
              <a:pPr/>
              <a:t>2</a:t>
            </a:fld>
            <a:endParaRPr lang="en-US">
              <a:solidFill>
                <a:prstClr val="black"/>
              </a:solidFill>
            </a:endParaRPr>
          </a:p>
        </p:txBody>
      </p:sp>
      <p:sp>
        <p:nvSpPr>
          <p:cNvPr id="39939" name="Rectangle 2"/>
          <p:cNvSpPr>
            <a:spLocks noGrp="1" noRot="1" noChangeAspect="1" noChangeArrowheads="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3FC15623-69C8-E449-95E0-1F5F7DC7F75E}" type="slidenum">
              <a:rPr lang="en-US">
                <a:solidFill>
                  <a:prstClr val="black"/>
                </a:solidFill>
                <a:latin typeface="Calibri"/>
              </a:rPr>
              <a:pPr/>
              <a:t>5</a:t>
            </a:fld>
            <a:endParaRPr lang="en-US">
              <a:solidFill>
                <a:prstClr val="black"/>
              </a:solidFill>
              <a:latin typeface="Calibri"/>
            </a:endParaRPr>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A1B157-6575-8149-BED7-6CE2C280C7F2}" type="slidenum">
              <a:rPr lang="en-US">
                <a:solidFill>
                  <a:prstClr val="black"/>
                </a:solidFill>
              </a:rPr>
              <a:pPr/>
              <a:t>8</a:t>
            </a:fld>
            <a:endParaRPr lang="en-US">
              <a:solidFill>
                <a:prstClr val="black"/>
              </a:solidFill>
            </a:endParaRPr>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xfrm>
            <a:off x="731520" y="4560570"/>
            <a:ext cx="5852160" cy="432054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49067FA-0F02-6A41-9E39-FC13883923B3}" type="slidenum">
              <a:rPr lang="en-US">
                <a:solidFill>
                  <a:prstClr val="black"/>
                </a:solidFill>
                <a:latin typeface="Calibri"/>
              </a:rPr>
              <a:pPr/>
              <a:t>9</a:t>
            </a:fld>
            <a:endParaRPr lang="en-US">
              <a:solidFill>
                <a:prstClr val="black"/>
              </a:solidFill>
              <a:latin typeface="Calibri"/>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308211D-EE0D-B34D-BAF9-6E5F8501F9DB}" type="slidenum">
              <a:rPr lang="en-US">
                <a:solidFill>
                  <a:prstClr val="black"/>
                </a:solidFill>
              </a:rPr>
              <a:pPr/>
              <a:t>10</a:t>
            </a:fld>
            <a:endParaRPr lang="en-US">
              <a:solidFill>
                <a:prstClr val="black"/>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B8F0D804-80F8-5C45-8D2B-B06D534AD7B4}" type="slidenum">
              <a:rPr lang="en-US">
                <a:solidFill>
                  <a:prstClr val="black"/>
                </a:solidFill>
              </a:rPr>
              <a:pPr/>
              <a:t>11</a:t>
            </a:fld>
            <a:endParaRPr lang="en-US">
              <a:solidFill>
                <a:prstClr val="black"/>
              </a:solidFill>
            </a:endParaRPr>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731520" y="4560570"/>
            <a:ext cx="5852160" cy="432054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3F51AC6-234F-0F40-8B12-19BCA4F8BF28}" type="slidenum">
              <a:rPr lang="en-US">
                <a:solidFill>
                  <a:prstClr val="black"/>
                </a:solidFill>
              </a:rPr>
              <a:pPr/>
              <a:t>14</a:t>
            </a:fld>
            <a:endParaRPr lang="en-US">
              <a:solidFill>
                <a:prstClr val="black"/>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00BC838-1290-DB4C-A650-2F0D388FF376}" type="slidenum">
              <a:rPr lang="en-US">
                <a:solidFill>
                  <a:prstClr val="black"/>
                </a:solidFill>
              </a:rPr>
              <a:pPr/>
              <a:t>15</a:t>
            </a:fld>
            <a:endParaRPr lang="en-US">
              <a:solidFill>
                <a:prstClr val="black"/>
              </a:solidFill>
            </a:endParaRPr>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xfrm>
            <a:off x="731520" y="4560570"/>
            <a:ext cx="5852160" cy="4320540"/>
          </a:xfrm>
          <a:solidFill>
            <a:srgbClr val="FFFFFF"/>
          </a:solidFill>
          <a:ln>
            <a:solidFill>
              <a:srgbClr val="000000"/>
            </a:solidFill>
          </a:ln>
        </p:spPr>
        <p:txBody>
          <a:bodyPr lIns="94651" tIns="47325" rIns="94651" bIns="47325"/>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FC87C11-6077-FC49-AA5A-3D9EC40B409F}" type="slidenum">
              <a:rPr lang="en-US">
                <a:solidFill>
                  <a:srgbClr val="000000"/>
                </a:solidFill>
              </a:rPr>
              <a:pPr>
                <a:defRPr/>
              </a:pPr>
              <a:t>‹N›</a:t>
            </a:fld>
            <a:endParaRPr lang="en-US">
              <a:solidFill>
                <a:srgbClr val="000000"/>
              </a:solidFill>
            </a:endParaRP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4FC87C11-6077-FC49-AA5A-3D9EC40B409F}" type="slidenum">
              <a:rPr lang="en-US">
                <a:solidFill>
                  <a:srgbClr val="000000"/>
                </a:solidFill>
                <a:latin typeface="Arial"/>
                <a:ea typeface="ＭＳ Ｐゴシック"/>
                <a:cs typeface="ＭＳ Ｐゴシック"/>
              </a:rPr>
              <a:pPr>
                <a:def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39651975"/>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437EA7B8-A5EA-4B44-9BCC-CB228EE846A9}" type="slidenum">
              <a:rPr lang="en-US">
                <a:solidFill>
                  <a:srgbClr val="000000"/>
                </a:solidFill>
                <a:latin typeface="Arial"/>
                <a:ea typeface="ＭＳ Ｐゴシック"/>
                <a:cs typeface="ＭＳ Ｐゴシック"/>
              </a:rPr>
              <a:pPr>
                <a:def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90218043"/>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a:defRPr/>
            </a:lvl1pPr>
          </a:lstStyle>
          <a:p>
            <a:pPr>
              <a:defRPr/>
            </a:pPr>
            <a:fld id="{C20AF1B4-798C-7F4B-BEAF-DC8C93D9ECEB}" type="slidenum">
              <a:rPr lang="en-US">
                <a:solidFill>
                  <a:srgbClr val="000000"/>
                </a:solidFill>
                <a:latin typeface="Arial"/>
                <a:ea typeface="ＭＳ Ｐゴシック"/>
                <a:cs typeface="ＭＳ Ｐゴシック"/>
              </a:rPr>
              <a:pPr>
                <a:def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33429651"/>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CFF660F3-906B-3B47-8962-1E2627B25480}" type="slidenum">
              <a:rPr lang="en-US">
                <a:solidFill>
                  <a:srgbClr val="000000"/>
                </a:solidFill>
                <a:latin typeface="Arial"/>
                <a:ea typeface="ＭＳ Ｐゴシック"/>
                <a:cs typeface="ＭＳ Ｐゴシック"/>
              </a:rPr>
              <a:pPr>
                <a:def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80490344"/>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0D65026-2AB2-5F40-A362-4F1FAE9B8EDE}" type="slidenum">
              <a:rPr lang="en-US">
                <a:solidFill>
                  <a:srgbClr val="000000"/>
                </a:solidFill>
                <a:latin typeface="Arial"/>
                <a:ea typeface="ＭＳ Ｐゴシック"/>
                <a:cs typeface="ＭＳ Ｐゴシック"/>
              </a:rPr>
              <a:pPr>
                <a:def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39207679"/>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6"/>
          <p:cNvSpPr>
            <a:spLocks noGrp="1" noChangeArrowheads="1"/>
          </p:cNvSpPr>
          <p:nvPr>
            <p:ph type="sldNum" sz="quarter" idx="12"/>
          </p:nvPr>
        </p:nvSpPr>
        <p:spPr/>
        <p:txBody>
          <a:bodyPr/>
          <a:lstStyle>
            <a:lvl1pPr>
              <a:defRPr/>
            </a:lvl1pPr>
          </a:lstStyle>
          <a:p>
            <a:pPr>
              <a:defRPr/>
            </a:pPr>
            <a:fld id="{086A01AD-1268-6F43-94C1-3634C323755C}" type="slidenum">
              <a:rPr lang="en-US">
                <a:solidFill>
                  <a:srgbClr val="000000"/>
                </a:solidFill>
                <a:latin typeface="Arial"/>
                <a:ea typeface="ＭＳ Ｐゴシック"/>
                <a:cs typeface="ＭＳ Ｐゴシック"/>
              </a:rPr>
              <a:pPr>
                <a:def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13943507"/>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437EA7B8-A5EA-4B44-9BCC-CB228EE846A9}" type="slidenum">
              <a:rPr lang="en-US">
                <a:solidFill>
                  <a:srgbClr val="000000"/>
                </a:solidFill>
              </a:rPr>
              <a:pPr>
                <a:defRPr/>
              </a:pPr>
              <a:t>‹N›</a:t>
            </a:fld>
            <a:endParaRPr lang="en-US">
              <a:solidFill>
                <a:srgbClr val="000000"/>
              </a:solidFill>
            </a:endParaRP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20AF1B4-798C-7F4B-BEAF-DC8C93D9ECEB}" type="slidenum">
              <a:rPr lang="en-US">
                <a:solidFill>
                  <a:srgbClr val="000000"/>
                </a:solidFill>
              </a:rPr>
              <a:pPr>
                <a:defRPr/>
              </a:pPr>
              <a:t>‹N›</a:t>
            </a:fld>
            <a:endParaRPr lang="en-US">
              <a:solidFill>
                <a:srgbClr val="000000"/>
              </a:solidFill>
            </a:endParaRP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FF660F3-906B-3B47-8962-1E2627B25480}" type="slidenum">
              <a:rPr lang="en-US">
                <a:solidFill>
                  <a:srgbClr val="000000"/>
                </a:solidFill>
              </a:rPr>
              <a:pPr>
                <a:defRPr/>
              </a:pPr>
              <a:t>‹N›</a:t>
            </a:fld>
            <a:endParaRPr lang="en-US">
              <a:solidFill>
                <a:srgbClr val="000000"/>
              </a:solidFill>
            </a:endParaRP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086A01AD-1268-6F43-94C1-3634C323755C}" type="slidenum">
              <a:rPr lang="en-US">
                <a:solidFill>
                  <a:srgbClr val="000000"/>
                </a:solidFill>
              </a:rPr>
              <a:pPr>
                <a:defRPr/>
              </a:pPr>
              <a:t>‹N›</a:t>
            </a:fld>
            <a:endParaRPr lang="en-US">
              <a:solidFill>
                <a:srgbClr val="000000"/>
              </a:solidFill>
            </a:endParaRP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0D65026-2AB2-5F40-A362-4F1FAE9B8EDE}" type="slidenum">
              <a:rPr lang="en-US">
                <a:solidFill>
                  <a:srgbClr val="000000"/>
                </a:solidFill>
              </a:rPr>
              <a:pPr>
                <a:defRPr/>
              </a:pPr>
              <a:t>‹N›</a:t>
            </a:fld>
            <a:endParaRPr lang="en-US">
              <a:solidFill>
                <a:srgbClr val="000000"/>
              </a:solidFill>
            </a:endParaRP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fld id="{E64C6856-51FA-D84C-8F69-D91B6105B0AB}" type="datetime1">
              <a:rPr lang="en-US"/>
              <a:pPr>
                <a:defRPr/>
              </a:pPr>
              <a:t>5/6/2015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charset="0"/>
                <a:ea typeface="ＭＳ Ｐゴシック" charset="-128"/>
                <a:cs typeface="ＭＳ Ｐゴシック" charset="-128"/>
              </a:defRPr>
            </a:lvl1pPr>
          </a:lstStyle>
          <a:p>
            <a:pPr>
              <a:defRPr/>
            </a:pPr>
            <a:fld id="{93A06C40-8E13-A444-9431-2F622D4D73E7}" type="slidenum">
              <a:rPr lang="en-US"/>
              <a:pPr>
                <a:defRPr/>
              </a:pPr>
              <a:t>‹N›</a:t>
            </a:fld>
            <a:endParaRPr lang="en-US"/>
          </a:p>
        </p:txBody>
      </p:sp>
    </p:spTree>
    <p:extLst>
      <p:ext uri="{BB962C8B-B14F-4D97-AF65-F5344CB8AC3E}">
        <p14:creationId xmlns:p14="http://schemas.microsoft.com/office/powerpoint/2010/main" val="3111062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4B5BAAF-BB2C-7547-B99C-392F137613CB}"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3096322505"/>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0D65026-2AB2-5F40-A362-4F1FAE9B8EDE}"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942054186"/>
      </p:ext>
    </p:extLst>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0105AC11-9C61-CE46-B7FD-44D6A4A8B3ED}" type="slidenum">
              <a:rPr lang="en-US">
                <a:solidFill>
                  <a:srgbClr val="000000"/>
                </a:solidFill>
              </a:rPr>
              <a:pPr defTabSz="914400" eaLnBrk="0" fontAlgn="base" hangingPunct="0">
                <a:spcBef>
                  <a:spcPct val="0"/>
                </a:spcBef>
                <a:spcAft>
                  <a:spcPct val="0"/>
                </a:spcAft>
                <a:defRPr/>
              </a:pPr>
              <a:t>‹N›</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3" r:id="rId2"/>
    <p:sldLayoutId id="2147483675" r:id="rId3"/>
    <p:sldLayoutId id="2147483676" r:id="rId4"/>
    <p:sldLayoutId id="2147483677" r:id="rId5"/>
    <p:sldLayoutId id="2147483704" r:id="rId6"/>
  </p:sldLayoutIdLst>
  <p:transitio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fld id="{A992AD2B-C27B-AF49-AA4D-D268B1196FF6}" type="datetime1">
              <a:rPr lang="en-US"/>
              <a:pPr defTabSz="914400">
                <a:defRPr/>
              </a:pPr>
              <a:t>5/6/2015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defTabSz="914400">
              <a:defRPr/>
            </a:pPr>
            <a:fld id="{0324B282-615D-3142-BD38-C1A584EF6701}" type="slidenum">
              <a:rPr lang="en-US"/>
              <a:pPr defTabSz="914400">
                <a:defRPr/>
              </a:pPr>
              <a:t>‹N›</a:t>
            </a:fld>
            <a:endParaRPr lang="en-US"/>
          </a:p>
        </p:txBody>
      </p:sp>
    </p:spTree>
    <p:extLst>
      <p:ext uri="{BB962C8B-B14F-4D97-AF65-F5344CB8AC3E}">
        <p14:creationId xmlns:p14="http://schemas.microsoft.com/office/powerpoint/2010/main" val="30224633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0105AC11-9C61-CE46-B7FD-44D6A4A8B3ED}" type="slidenum">
              <a:rPr lang="en-US">
                <a:solidFill>
                  <a:srgbClr val="000000"/>
                </a:solidFill>
                <a:latin typeface="Arial"/>
                <a:ea typeface="ＭＳ Ｐゴシック"/>
                <a:cs typeface="ＭＳ Ｐゴシック"/>
              </a:rPr>
              <a:pPr defTabSz="914400" eaLnBrk="0" fontAlgn="base" hangingPunct="0">
                <a:spcBef>
                  <a:spcPct val="0"/>
                </a:spcBef>
                <a:spcAft>
                  <a:spcPct val="0"/>
                </a:spcAft>
                <a:defRPr/>
              </a:pPr>
              <a:t>‹N›</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193125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transition advClick="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gif"/><Relationship Id="rId4" Type="http://schemas.openxmlformats.org/officeDocument/2006/relationships/hyperlink" Target="file:///\\localhost\doi\10.1016:j.epsl.2008.12.02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0.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file:///\\localhost\doi\10.1002:ggge.20129" TargetMode="External"/><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arxiv.org/ct?url=http://dx.doi.org/10.1016/j.epsl.2012.11.001&amp;v=fd8acf9c"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66.gif"/><Relationship Id="rId1" Type="http://schemas.openxmlformats.org/officeDocument/2006/relationships/slideLayout" Target="../slideLayouts/slideLayout2.xml"/><Relationship Id="rId5" Type="http://schemas.openxmlformats.org/officeDocument/2006/relationships/hyperlink" Target="10.1002/ggge.20129" TargetMode="External"/><Relationship Id="rId4" Type="http://schemas.openxmlformats.org/officeDocument/2006/relationships/hyperlink" Target="http://arxiv.org/ct?url=http://dx.doi.org/10.1016/j.epsl.2012.11.001&amp;v=fd8acf9c"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arxiv.org/ct?url=http://dx.doi.org/10.1016/j.epsl.2012.11.001&amp;v=fd8acf9c" TargetMode="External"/><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p:cNvPicPr>
            <a:picLocks noChangeAspect="1" noChangeArrowheads="1"/>
          </p:cNvPicPr>
          <p:nvPr/>
        </p:nvPicPr>
        <p:blipFill>
          <a:blip r:embed="rId3"/>
          <a:srcRect/>
          <a:stretch>
            <a:fillRect/>
          </a:stretch>
        </p:blipFill>
        <p:spPr bwMode="auto">
          <a:xfrm>
            <a:off x="4848769" y="2245657"/>
            <a:ext cx="4886869" cy="4586943"/>
          </a:xfrm>
          <a:prstGeom prst="rect">
            <a:avLst/>
          </a:prstGeom>
          <a:noFill/>
          <a:ln w="9525">
            <a:noFill/>
            <a:miter lim="800000"/>
            <a:headEnd/>
            <a:tailEnd/>
          </a:ln>
        </p:spPr>
      </p:pic>
      <p:pic>
        <p:nvPicPr>
          <p:cNvPr id="25602" name="Picture 9" descr="nsf4c"/>
          <p:cNvPicPr>
            <a:picLocks noChangeAspect="1" noChangeArrowheads="1"/>
          </p:cNvPicPr>
          <p:nvPr/>
        </p:nvPicPr>
        <p:blipFill>
          <a:blip r:embed="rId4"/>
          <a:srcRect/>
          <a:stretch>
            <a:fillRect/>
          </a:stretch>
        </p:blipFill>
        <p:spPr bwMode="auto">
          <a:xfrm>
            <a:off x="37719" y="5827180"/>
            <a:ext cx="994140" cy="994140"/>
          </a:xfrm>
          <a:prstGeom prst="rect">
            <a:avLst/>
          </a:prstGeom>
          <a:noFill/>
          <a:ln w="9525">
            <a:noFill/>
            <a:miter lim="800000"/>
            <a:headEnd/>
            <a:tailEnd/>
          </a:ln>
        </p:spPr>
      </p:pic>
      <p:sp>
        <p:nvSpPr>
          <p:cNvPr id="25604" name="Rectangle 3"/>
          <p:cNvSpPr>
            <a:spLocks noChangeArrowheads="1"/>
          </p:cNvSpPr>
          <p:nvPr/>
        </p:nvSpPr>
        <p:spPr bwMode="auto">
          <a:xfrm>
            <a:off x="-407673" y="104775"/>
            <a:ext cx="9762346" cy="1523921"/>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lnSpc>
                <a:spcPts val="5500"/>
              </a:lnSpc>
              <a:spcBef>
                <a:spcPct val="0"/>
              </a:spcBef>
              <a:spcAft>
                <a:spcPct val="0"/>
              </a:spcAft>
            </a:pPr>
            <a:r>
              <a:rPr lang="en-US" sz="5400" b="1" dirty="0"/>
              <a:t> </a:t>
            </a:r>
            <a:r>
              <a:rPr lang="en-US" sz="5400" b="1" dirty="0" smtClean="0"/>
              <a:t>Geoneutrinos and heat production in the Earth </a:t>
            </a:r>
            <a:endParaRPr lang="en-US" sz="5400" b="1" dirty="0">
              <a:solidFill>
                <a:srgbClr val="000000"/>
              </a:solidFill>
            </a:endParaRPr>
          </a:p>
        </p:txBody>
      </p:sp>
      <p:pic>
        <p:nvPicPr>
          <p:cNvPr id="25605" name="Picture 4" descr="informal"/>
          <p:cNvPicPr>
            <a:picLocks noChangeAspect="1" noChangeArrowheads="1"/>
          </p:cNvPicPr>
          <p:nvPr/>
        </p:nvPicPr>
        <p:blipFill>
          <a:blip r:embed="rId5"/>
          <a:srcRect/>
          <a:stretch>
            <a:fillRect/>
          </a:stretch>
        </p:blipFill>
        <p:spPr bwMode="auto">
          <a:xfrm>
            <a:off x="1109124" y="5840410"/>
            <a:ext cx="990600" cy="977900"/>
          </a:xfrm>
          <a:prstGeom prst="rect">
            <a:avLst/>
          </a:prstGeom>
          <a:noFill/>
          <a:ln w="9525">
            <a:noFill/>
            <a:miter lim="800000"/>
            <a:headEnd/>
            <a:tailEnd/>
          </a:ln>
        </p:spPr>
      </p:pic>
      <p:pic>
        <p:nvPicPr>
          <p:cNvPr id="10" name="Picture 9" descr="hpu_logo.jpg"/>
          <p:cNvPicPr>
            <a:picLocks noChangeAspect="1"/>
          </p:cNvPicPr>
          <p:nvPr/>
        </p:nvPicPr>
        <p:blipFill>
          <a:blip r:embed="rId6"/>
          <a:stretch>
            <a:fillRect/>
          </a:stretch>
        </p:blipFill>
        <p:spPr>
          <a:xfrm>
            <a:off x="2723699" y="6082716"/>
            <a:ext cx="817385" cy="817385"/>
          </a:xfrm>
          <a:prstGeom prst="rect">
            <a:avLst/>
          </a:prstGeom>
        </p:spPr>
      </p:pic>
      <p:pic>
        <p:nvPicPr>
          <p:cNvPr id="11" name="Picture 10" descr="image.jpeg"/>
          <p:cNvPicPr>
            <a:picLocks noChangeAspect="1"/>
          </p:cNvPicPr>
          <p:nvPr/>
        </p:nvPicPr>
        <p:blipFill>
          <a:blip r:embed="rId7"/>
          <a:stretch>
            <a:fillRect/>
          </a:stretch>
        </p:blipFill>
        <p:spPr>
          <a:xfrm>
            <a:off x="4191893" y="4902863"/>
            <a:ext cx="739380" cy="1035847"/>
          </a:xfrm>
          <a:prstGeom prst="rect">
            <a:avLst/>
          </a:prstGeom>
        </p:spPr>
      </p:pic>
      <p:sp>
        <p:nvSpPr>
          <p:cNvPr id="25610" name="TextBox 12"/>
          <p:cNvSpPr txBox="1">
            <a:spLocks noChangeArrowheads="1"/>
          </p:cNvSpPr>
          <p:nvPr/>
        </p:nvSpPr>
        <p:spPr bwMode="auto">
          <a:xfrm>
            <a:off x="140968" y="1737604"/>
            <a:ext cx="5640346" cy="3477875"/>
          </a:xfrm>
          <a:prstGeom prst="rect">
            <a:avLst/>
          </a:prstGeom>
          <a:noFill/>
          <a:ln w="9525">
            <a:noFill/>
            <a:miter lim="800000"/>
            <a:headEnd/>
            <a:tailEnd/>
          </a:ln>
        </p:spPr>
        <p:txBody>
          <a:bodyPr wrap="square">
            <a:prstTxWarp prst="textNoShape">
              <a:avLst/>
            </a:prstTxWarp>
            <a:spAutoFit/>
          </a:bodyPr>
          <a:lstStyle/>
          <a:p>
            <a:pPr defTabSz="914400" eaLnBrk="0" fontAlgn="base" hangingPunct="0">
              <a:spcBef>
                <a:spcPct val="0"/>
              </a:spcBef>
              <a:spcAft>
                <a:spcPct val="0"/>
              </a:spcAft>
            </a:pPr>
            <a:r>
              <a:rPr lang="en-US" sz="2000" u="sng" dirty="0" smtClean="0">
                <a:solidFill>
                  <a:srgbClr val="000000"/>
                </a:solidFill>
              </a:rPr>
              <a:t>Bill McDonough</a:t>
            </a:r>
            <a:r>
              <a:rPr lang="en-US" sz="2000" dirty="0">
                <a:solidFill>
                  <a:srgbClr val="000000"/>
                </a:solidFill>
              </a:rPr>
              <a:t>, *</a:t>
            </a:r>
            <a:r>
              <a:rPr lang="en-US" sz="2000" u="sng" dirty="0">
                <a:solidFill>
                  <a:srgbClr val="000000"/>
                </a:solidFill>
              </a:rPr>
              <a:t>Scott </a:t>
            </a:r>
            <a:r>
              <a:rPr lang="en-US" sz="2000" u="sng" dirty="0" err="1">
                <a:solidFill>
                  <a:srgbClr val="000000"/>
                </a:solidFill>
              </a:rPr>
              <a:t>Wipperfurth</a:t>
            </a:r>
            <a:r>
              <a:rPr lang="en-US" sz="2000" dirty="0" smtClean="0">
                <a:solidFill>
                  <a:srgbClr val="000000"/>
                </a:solidFill>
              </a:rPr>
              <a:t> *</a:t>
            </a:r>
            <a:r>
              <a:rPr lang="en-US" sz="2000" u="sng" dirty="0" smtClean="0">
                <a:solidFill>
                  <a:srgbClr val="000000"/>
                </a:solidFill>
              </a:rPr>
              <a:t>Yu Huang </a:t>
            </a:r>
            <a:r>
              <a:rPr lang="en-US" sz="2000" dirty="0" smtClean="0">
                <a:solidFill>
                  <a:srgbClr val="000000"/>
                </a:solidFill>
              </a:rPr>
              <a:t>and </a:t>
            </a:r>
            <a:r>
              <a:rPr lang="en-US" sz="2000" baseline="30000" dirty="0">
                <a:solidFill>
                  <a:srgbClr val="000000"/>
                </a:solidFill>
              </a:rPr>
              <a:t>+</a:t>
            </a:r>
            <a:r>
              <a:rPr lang="en-US" sz="2000" u="sng" dirty="0" err="1">
                <a:solidFill>
                  <a:srgbClr val="000000"/>
                </a:solidFill>
              </a:rPr>
              <a:t>Ondřej</a:t>
            </a:r>
            <a:r>
              <a:rPr lang="en-US" sz="2000" u="sng" dirty="0">
                <a:solidFill>
                  <a:srgbClr val="000000"/>
                </a:solidFill>
              </a:rPr>
              <a:t> </a:t>
            </a:r>
            <a:r>
              <a:rPr lang="en-US" sz="2000" u="sng" dirty="0" err="1" smtClean="0">
                <a:solidFill>
                  <a:srgbClr val="000000"/>
                </a:solidFill>
              </a:rPr>
              <a:t>Šrámek</a:t>
            </a:r>
            <a:endParaRPr lang="en-US" sz="2000" u="sng" dirty="0" smtClean="0">
              <a:solidFill>
                <a:srgbClr val="000000"/>
              </a:solidFill>
            </a:endParaRPr>
          </a:p>
          <a:p>
            <a:pPr defTabSz="914400" eaLnBrk="0" fontAlgn="base" hangingPunct="0">
              <a:spcBef>
                <a:spcPct val="0"/>
              </a:spcBef>
              <a:spcAft>
                <a:spcPct val="0"/>
              </a:spcAft>
            </a:pPr>
            <a:r>
              <a:rPr lang="en-US" i="1" dirty="0" smtClean="0">
                <a:solidFill>
                  <a:srgbClr val="000000"/>
                </a:solidFill>
              </a:rPr>
              <a:t>Geology, U Maryland</a:t>
            </a:r>
          </a:p>
          <a:p>
            <a:pPr defTabSz="914400" eaLnBrk="0" fontAlgn="base" hangingPunct="0">
              <a:spcBef>
                <a:spcPct val="0"/>
              </a:spcBef>
              <a:spcAft>
                <a:spcPct val="0"/>
              </a:spcAft>
            </a:pPr>
            <a:endParaRPr lang="en-US" sz="2000" dirty="0" smtClean="0">
              <a:solidFill>
                <a:srgbClr val="000000"/>
              </a:solidFill>
            </a:endParaRPr>
          </a:p>
          <a:p>
            <a:pPr defTabSz="914400" eaLnBrk="0" fontAlgn="base" hangingPunct="0">
              <a:spcBef>
                <a:spcPct val="0"/>
              </a:spcBef>
              <a:spcAft>
                <a:spcPct val="0"/>
              </a:spcAft>
            </a:pPr>
            <a:r>
              <a:rPr lang="en-US" sz="2000" u="sng" dirty="0">
                <a:solidFill>
                  <a:srgbClr val="000000"/>
                </a:solidFill>
              </a:rPr>
              <a:t>Fabio </a:t>
            </a:r>
            <a:r>
              <a:rPr lang="en-US" sz="2000" u="sng" dirty="0" err="1" smtClean="0">
                <a:solidFill>
                  <a:srgbClr val="000000"/>
                </a:solidFill>
              </a:rPr>
              <a:t>Mantovani</a:t>
            </a:r>
            <a:r>
              <a:rPr lang="en-US" sz="2000" u="sng" dirty="0" smtClean="0">
                <a:solidFill>
                  <a:srgbClr val="000000"/>
                </a:solidFill>
              </a:rPr>
              <a:t> and </a:t>
            </a:r>
            <a:r>
              <a:rPr lang="en-US" sz="2000" dirty="0" smtClean="0">
                <a:solidFill>
                  <a:srgbClr val="000000"/>
                </a:solidFill>
              </a:rPr>
              <a:t>*</a:t>
            </a:r>
            <a:r>
              <a:rPr lang="en-US" sz="2000" u="sng" dirty="0" smtClean="0">
                <a:solidFill>
                  <a:srgbClr val="000000"/>
                </a:solidFill>
              </a:rPr>
              <a:t>Virginia Strati</a:t>
            </a:r>
            <a:r>
              <a:rPr lang="en-US" sz="2000" dirty="0" smtClean="0">
                <a:solidFill>
                  <a:srgbClr val="000000"/>
                </a:solidFill>
              </a:rPr>
              <a:t>, </a:t>
            </a:r>
          </a:p>
          <a:p>
            <a:pPr defTabSz="914400" eaLnBrk="0" fontAlgn="base" hangingPunct="0">
              <a:spcBef>
                <a:spcPct val="0"/>
              </a:spcBef>
              <a:spcAft>
                <a:spcPct val="0"/>
              </a:spcAft>
            </a:pPr>
            <a:r>
              <a:rPr lang="en-US" i="1" dirty="0" smtClean="0">
                <a:solidFill>
                  <a:srgbClr val="000000"/>
                </a:solidFill>
              </a:rPr>
              <a:t>Physics</a:t>
            </a:r>
            <a:r>
              <a:rPr lang="en-US" i="1" dirty="0">
                <a:solidFill>
                  <a:srgbClr val="000000"/>
                </a:solidFill>
              </a:rPr>
              <a:t>, U </a:t>
            </a:r>
            <a:r>
              <a:rPr lang="en-US" i="1" dirty="0" smtClean="0">
                <a:solidFill>
                  <a:srgbClr val="000000"/>
                </a:solidFill>
              </a:rPr>
              <a:t>Ferrara and INFN, </a:t>
            </a:r>
            <a:r>
              <a:rPr lang="en-US" i="1" dirty="0">
                <a:solidFill>
                  <a:srgbClr val="000000"/>
                </a:solidFill>
              </a:rPr>
              <a:t>Italy</a:t>
            </a:r>
            <a:r>
              <a:rPr lang="en-US" dirty="0">
                <a:solidFill>
                  <a:srgbClr val="000000"/>
                </a:solidFill>
              </a:rPr>
              <a:t> </a:t>
            </a:r>
            <a:endParaRPr lang="en-US" dirty="0" smtClean="0">
              <a:solidFill>
                <a:srgbClr val="000000"/>
              </a:solidFill>
            </a:endParaRPr>
          </a:p>
          <a:p>
            <a:pPr defTabSz="914400" eaLnBrk="0" fontAlgn="base" hangingPunct="0">
              <a:spcBef>
                <a:spcPct val="0"/>
              </a:spcBef>
              <a:spcAft>
                <a:spcPct val="0"/>
              </a:spcAft>
            </a:pPr>
            <a:endParaRPr lang="en-US" sz="2000" dirty="0">
              <a:solidFill>
                <a:srgbClr val="000000"/>
              </a:solidFill>
            </a:endParaRPr>
          </a:p>
          <a:p>
            <a:pPr defTabSz="914400" eaLnBrk="0" fontAlgn="base" hangingPunct="0">
              <a:spcBef>
                <a:spcPct val="0"/>
              </a:spcBef>
              <a:spcAft>
                <a:spcPct val="0"/>
              </a:spcAft>
            </a:pPr>
            <a:r>
              <a:rPr lang="en-US" sz="2000" u="sng" dirty="0" smtClean="0">
                <a:solidFill>
                  <a:srgbClr val="000000"/>
                </a:solidFill>
              </a:rPr>
              <a:t>Steve Dye</a:t>
            </a:r>
            <a:r>
              <a:rPr lang="en-US" sz="2000" dirty="0" smtClean="0">
                <a:solidFill>
                  <a:srgbClr val="000000"/>
                </a:solidFill>
              </a:rPr>
              <a:t>, </a:t>
            </a:r>
            <a:r>
              <a:rPr lang="en-US" i="1" dirty="0" smtClean="0">
                <a:solidFill>
                  <a:srgbClr val="000000"/>
                </a:solidFill>
              </a:rPr>
              <a:t>Natural Science</a:t>
            </a:r>
            <a:r>
              <a:rPr lang="en-US" sz="2000" i="1" dirty="0" smtClean="0">
                <a:solidFill>
                  <a:srgbClr val="000000"/>
                </a:solidFill>
              </a:rPr>
              <a:t>,</a:t>
            </a:r>
          </a:p>
          <a:p>
            <a:pPr defTabSz="914400" eaLnBrk="0" fontAlgn="base" hangingPunct="0">
              <a:spcBef>
                <a:spcPct val="0"/>
              </a:spcBef>
              <a:spcAft>
                <a:spcPct val="0"/>
              </a:spcAft>
            </a:pPr>
            <a:r>
              <a:rPr lang="en-US" i="1" dirty="0" smtClean="0">
                <a:solidFill>
                  <a:srgbClr val="000000"/>
                </a:solidFill>
              </a:rPr>
              <a:t>Hawaii Pacific U and Physics, U Hawaii</a:t>
            </a:r>
          </a:p>
          <a:p>
            <a:pPr defTabSz="914400" eaLnBrk="0" fontAlgn="base" hangingPunct="0">
              <a:spcBef>
                <a:spcPct val="0"/>
              </a:spcBef>
              <a:spcAft>
                <a:spcPct val="0"/>
              </a:spcAft>
            </a:pPr>
            <a:endParaRPr lang="en-US" dirty="0">
              <a:solidFill>
                <a:srgbClr val="000000"/>
              </a:solidFill>
            </a:endParaRPr>
          </a:p>
          <a:p>
            <a:pPr defTabSz="914400" eaLnBrk="0" fontAlgn="base" hangingPunct="0">
              <a:spcBef>
                <a:spcPct val="0"/>
              </a:spcBef>
              <a:spcAft>
                <a:spcPct val="0"/>
              </a:spcAft>
            </a:pPr>
            <a:r>
              <a:rPr lang="en-US" sz="2000" u="sng" dirty="0" smtClean="0">
                <a:solidFill>
                  <a:srgbClr val="000000"/>
                </a:solidFill>
              </a:rPr>
              <a:t>John Learned</a:t>
            </a:r>
            <a:r>
              <a:rPr lang="en-US" sz="2000" dirty="0" smtClean="0">
                <a:solidFill>
                  <a:srgbClr val="000000"/>
                </a:solidFill>
              </a:rPr>
              <a:t>, </a:t>
            </a:r>
            <a:r>
              <a:rPr lang="en-US" i="1" dirty="0">
                <a:solidFill>
                  <a:srgbClr val="000000"/>
                </a:solidFill>
              </a:rPr>
              <a:t>Physics, U </a:t>
            </a:r>
            <a:r>
              <a:rPr lang="en-US" i="1" dirty="0" smtClean="0">
                <a:solidFill>
                  <a:srgbClr val="000000"/>
                </a:solidFill>
              </a:rPr>
              <a:t>Hawaii</a:t>
            </a:r>
            <a:endParaRPr lang="en-US" sz="2000" dirty="0" smtClean="0">
              <a:solidFill>
                <a:srgbClr val="000000"/>
              </a:solidFill>
            </a:endParaRPr>
          </a:p>
        </p:txBody>
      </p:sp>
      <p:sp>
        <p:nvSpPr>
          <p:cNvPr id="12" name="TextBox 11"/>
          <p:cNvSpPr txBox="1"/>
          <p:nvPr/>
        </p:nvSpPr>
        <p:spPr>
          <a:xfrm>
            <a:off x="122575" y="5221419"/>
            <a:ext cx="1618263" cy="523220"/>
          </a:xfrm>
          <a:prstGeom prst="rect">
            <a:avLst/>
          </a:prstGeom>
          <a:noFill/>
        </p:spPr>
        <p:txBody>
          <a:bodyPr wrap="none" rtlCol="0">
            <a:spAutoFit/>
          </a:bodyPr>
          <a:lstStyle/>
          <a:p>
            <a:r>
              <a:rPr lang="en-US" sz="1400" i="1" baseline="30000" dirty="0" smtClean="0">
                <a:solidFill>
                  <a:srgbClr val="000000"/>
                </a:solidFill>
              </a:rPr>
              <a:t>*</a:t>
            </a:r>
            <a:r>
              <a:rPr lang="en-US" sz="1400" i="1" dirty="0" smtClean="0"/>
              <a:t>graduate student</a:t>
            </a:r>
          </a:p>
          <a:p>
            <a:r>
              <a:rPr lang="en-US" sz="1400" i="1" baseline="30000" dirty="0" smtClean="0">
                <a:solidFill>
                  <a:srgbClr val="000000"/>
                </a:solidFill>
              </a:rPr>
              <a:t>+</a:t>
            </a:r>
            <a:r>
              <a:rPr lang="en-US" sz="1400" i="1" dirty="0" smtClean="0"/>
              <a:t>post-doc</a:t>
            </a:r>
            <a:endParaRPr lang="en-US" sz="1400" i="1" dirty="0"/>
          </a:p>
        </p:txBody>
      </p:sp>
      <p:cxnSp>
        <p:nvCxnSpPr>
          <p:cNvPr id="18" name="Straight Connector 17"/>
          <p:cNvCxnSpPr/>
          <p:nvPr/>
        </p:nvCxnSpPr>
        <p:spPr bwMode="auto">
          <a:xfrm>
            <a:off x="224175" y="5246819"/>
            <a:ext cx="1439525"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 name="Picture 1"/>
          <p:cNvPicPr>
            <a:picLocks noChangeAspect="1"/>
          </p:cNvPicPr>
          <p:nvPr/>
        </p:nvPicPr>
        <p:blipFill>
          <a:blip r:embed="rId8"/>
          <a:stretch>
            <a:fillRect/>
          </a:stretch>
        </p:blipFill>
        <p:spPr>
          <a:xfrm>
            <a:off x="2099724" y="5487635"/>
            <a:ext cx="753238" cy="753238"/>
          </a:xfrm>
          <a:prstGeom prst="rect">
            <a:avLst/>
          </a:prstGeom>
        </p:spPr>
      </p:pic>
      <p:pic>
        <p:nvPicPr>
          <p:cNvPr id="9" name="Picture 8" descr="Colorado.gif"/>
          <p:cNvPicPr>
            <a:picLocks noChangeAspect="1"/>
          </p:cNvPicPr>
          <p:nvPr/>
        </p:nvPicPr>
        <p:blipFill>
          <a:blip r:embed="rId9"/>
          <a:stretch>
            <a:fillRect/>
          </a:stretch>
        </p:blipFill>
        <p:spPr>
          <a:xfrm>
            <a:off x="3359068" y="5432398"/>
            <a:ext cx="797498" cy="789563"/>
          </a:xfrm>
          <a:prstGeom prst="rect">
            <a:avLst/>
          </a:prstGeom>
        </p:spPr>
      </p:pic>
      <p:pic>
        <p:nvPicPr>
          <p:cNvPr id="3" name="Picture 2"/>
          <p:cNvPicPr>
            <a:picLocks noChangeAspect="1"/>
          </p:cNvPicPr>
          <p:nvPr/>
        </p:nvPicPr>
        <p:blipFill>
          <a:blip r:embed="rId10"/>
          <a:stretch>
            <a:fillRect/>
          </a:stretch>
        </p:blipFill>
        <p:spPr>
          <a:xfrm>
            <a:off x="4129130" y="5905286"/>
            <a:ext cx="1449815" cy="922609"/>
          </a:xfrm>
          <a:prstGeom prst="rect">
            <a:avLst/>
          </a:prstGeom>
        </p:spPr>
      </p:pic>
    </p:spTree>
    <p:extLst>
      <p:ext uri="{BB962C8B-B14F-4D97-AF65-F5344CB8AC3E}">
        <p14:creationId xmlns:p14="http://schemas.microsoft.com/office/powerpoint/2010/main" val="774780462"/>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KU_power.jpg"/>
          <p:cNvPicPr>
            <a:picLocks noChangeAspect="1"/>
          </p:cNvPicPr>
          <p:nvPr/>
        </p:nvPicPr>
        <p:blipFill>
          <a:blip r:embed="rId3"/>
          <a:srcRect/>
          <a:stretch>
            <a:fillRect/>
          </a:stretch>
        </p:blipFill>
        <p:spPr bwMode="auto">
          <a:xfrm>
            <a:off x="411163" y="601533"/>
            <a:ext cx="8377237" cy="6022975"/>
          </a:xfrm>
          <a:prstGeom prst="rect">
            <a:avLst/>
          </a:prstGeom>
          <a:noFill/>
          <a:ln w="9525">
            <a:noFill/>
            <a:miter lim="800000"/>
            <a:headEnd/>
            <a:tailEnd/>
          </a:ln>
        </p:spPr>
      </p:pic>
      <p:sp>
        <p:nvSpPr>
          <p:cNvPr id="41987" name="Text Box 2"/>
          <p:cNvSpPr txBox="1">
            <a:spLocks noChangeArrowheads="1"/>
          </p:cNvSpPr>
          <p:nvPr/>
        </p:nvSpPr>
        <p:spPr bwMode="auto">
          <a:xfrm>
            <a:off x="30163" y="39688"/>
            <a:ext cx="8916987" cy="646112"/>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defRPr/>
            </a:pPr>
            <a:r>
              <a:rPr lang="en-US" sz="3600" dirty="0">
                <a:solidFill>
                  <a:srgbClr val="000000"/>
                </a:solidFill>
              </a:rPr>
              <a:t>Earth’s thermal evolution: role of K, </a:t>
            </a:r>
            <a:r>
              <a:rPr lang="en-US" sz="3600" dirty="0" err="1">
                <a:solidFill>
                  <a:srgbClr val="000000"/>
                </a:solidFill>
              </a:rPr>
              <a:t>Th</a:t>
            </a:r>
            <a:r>
              <a:rPr lang="en-US" sz="3600" dirty="0">
                <a:solidFill>
                  <a:srgbClr val="000000"/>
                </a:solidFill>
              </a:rPr>
              <a:t> &amp; U </a:t>
            </a:r>
          </a:p>
        </p:txBody>
      </p:sp>
      <p:sp>
        <p:nvSpPr>
          <p:cNvPr id="33796" name="Text Box 3"/>
          <p:cNvSpPr txBox="1">
            <a:spLocks noChangeArrowheads="1"/>
          </p:cNvSpPr>
          <p:nvPr/>
        </p:nvSpPr>
        <p:spPr bwMode="auto">
          <a:xfrm>
            <a:off x="-23813" y="6553200"/>
            <a:ext cx="6083984" cy="307777"/>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1400" i="1" dirty="0" err="1">
                <a:solidFill>
                  <a:srgbClr val="000000"/>
                </a:solidFill>
              </a:rPr>
              <a:t>Arevalo</a:t>
            </a:r>
            <a:r>
              <a:rPr lang="en-US" sz="1400" i="1" dirty="0">
                <a:solidFill>
                  <a:srgbClr val="000000"/>
                </a:solidFill>
              </a:rPr>
              <a:t>, McDonough, </a:t>
            </a:r>
            <a:r>
              <a:rPr lang="en-US" sz="1400" i="1" dirty="0" err="1">
                <a:solidFill>
                  <a:srgbClr val="000000"/>
                </a:solidFill>
              </a:rPr>
              <a:t>Luong</a:t>
            </a:r>
            <a:r>
              <a:rPr lang="en-US" sz="1400" i="1" dirty="0">
                <a:solidFill>
                  <a:srgbClr val="000000"/>
                </a:solidFill>
              </a:rPr>
              <a:t> (2009) </a:t>
            </a:r>
            <a:r>
              <a:rPr lang="en-US" sz="1400" i="1" dirty="0" smtClean="0">
                <a:solidFill>
                  <a:srgbClr val="000000"/>
                </a:solidFill>
              </a:rPr>
              <a:t>EPSL </a:t>
            </a:r>
            <a:r>
              <a:rPr lang="hr-HR" sz="1400" i="1" dirty="0">
                <a:solidFill>
                  <a:srgbClr val="000000"/>
                </a:solidFill>
                <a:hlinkClick r:id="rId4" action="ppaction://hlinkfile"/>
              </a:rPr>
              <a:t>doi:10.1016/j.epsl.2008.12.023</a:t>
            </a:r>
            <a:endParaRPr lang="en-US" sz="1400" i="1" dirty="0">
              <a:solidFill>
                <a:srgbClr val="000000"/>
              </a:solidFill>
            </a:endParaRPr>
          </a:p>
        </p:txBody>
      </p:sp>
      <p:sp>
        <p:nvSpPr>
          <p:cNvPr id="7" name="Rectangle 6"/>
          <p:cNvSpPr/>
          <p:nvPr/>
        </p:nvSpPr>
        <p:spPr bwMode="auto">
          <a:xfrm>
            <a:off x="6248420" y="2133600"/>
            <a:ext cx="215444" cy="1600200"/>
          </a:xfrm>
          <a:prstGeom prst="rect">
            <a:avLst/>
          </a:prstGeom>
          <a:solidFill>
            <a:srgbClr val="FF0000">
              <a:alpha val="34000"/>
            </a:srgbClr>
          </a:solidFill>
          <a:ln w="9525" cap="flat" cmpd="sng" algn="ctr">
            <a:solidFill>
              <a:schemeClr val="tx1">
                <a:alpha val="0"/>
              </a:schemeClr>
            </a:solidFill>
            <a:prstDash val="solid"/>
            <a:round/>
            <a:headEnd type="none" w="med" len="med"/>
            <a:tailEnd type="none" w="med" len="med"/>
          </a:ln>
          <a:effectLst/>
        </p:spPr>
        <p:txBody>
          <a:bodyPr vert="vert270" lIns="0" rIns="0">
            <a:prstTxWarp prst="textNoShape">
              <a:avLst/>
            </a:prstTxWarp>
            <a:spAutoFit/>
          </a:bodyPr>
          <a:lstStyle/>
          <a:p>
            <a:pPr defTabSz="914400" eaLnBrk="0" fontAlgn="base" hangingPunct="0">
              <a:spcBef>
                <a:spcPct val="0"/>
              </a:spcBef>
              <a:spcAft>
                <a:spcPct val="0"/>
              </a:spcAft>
              <a:defRPr/>
            </a:pPr>
            <a:r>
              <a:rPr lang="en-US" sz="1400" dirty="0" err="1">
                <a:solidFill>
                  <a:srgbClr val="000000"/>
                </a:solidFill>
              </a:rPr>
              <a:t>Archean</a:t>
            </a:r>
            <a:r>
              <a:rPr lang="en-US" sz="1400" dirty="0">
                <a:solidFill>
                  <a:srgbClr val="000000"/>
                </a:solidFill>
              </a:rPr>
              <a:t> boundary</a:t>
            </a:r>
          </a:p>
        </p:txBody>
      </p:sp>
      <p:sp>
        <p:nvSpPr>
          <p:cNvPr id="9" name="TextBox 8"/>
          <p:cNvSpPr txBox="1"/>
          <p:nvPr/>
        </p:nvSpPr>
        <p:spPr>
          <a:xfrm>
            <a:off x="270933" y="2503644"/>
            <a:ext cx="553998" cy="1784954"/>
          </a:xfrm>
          <a:prstGeom prst="rect">
            <a:avLst/>
          </a:prstGeom>
          <a:noFill/>
        </p:spPr>
        <p:txBody>
          <a:bodyPr vert="vert270" wrap="none">
            <a:spAutoFit/>
          </a:bodyPr>
          <a:lstStyle/>
          <a:p>
            <a:pPr defTabSz="914400" eaLnBrk="0" fontAlgn="base" hangingPunct="0">
              <a:spcBef>
                <a:spcPct val="0"/>
              </a:spcBef>
              <a:spcAft>
                <a:spcPct val="0"/>
              </a:spcAft>
              <a:defRPr/>
            </a:pPr>
            <a:r>
              <a:rPr lang="en-US" sz="2400" b="1" dirty="0">
                <a:solidFill>
                  <a:srgbClr val="000000"/>
                </a:solidFill>
              </a:rPr>
              <a:t>Power (TW)</a:t>
            </a:r>
          </a:p>
        </p:txBody>
      </p:sp>
      <p:pic>
        <p:nvPicPr>
          <p:cNvPr id="8" name="Picture 7" descr="bartonskate.gif"/>
          <p:cNvPicPr>
            <a:picLocks noChangeAspect="1"/>
          </p:cNvPicPr>
          <p:nvPr/>
        </p:nvPicPr>
        <p:blipFill>
          <a:blip r:embed="rId5"/>
          <a:stretch>
            <a:fillRect/>
          </a:stretch>
        </p:blipFill>
        <p:spPr>
          <a:xfrm>
            <a:off x="2362404" y="1584390"/>
            <a:ext cx="1115252" cy="1206500"/>
          </a:xfrm>
          <a:prstGeom prst="rect">
            <a:avLst/>
          </a:prstGeom>
        </p:spPr>
      </p:pic>
    </p:spTree>
    <p:extLst>
      <p:ext uri="{BB962C8B-B14F-4D97-AF65-F5344CB8AC3E}">
        <p14:creationId xmlns:p14="http://schemas.microsoft.com/office/powerpoint/2010/main" val="1897862043"/>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ChangeArrowheads="1"/>
          </p:cNvSpPr>
          <p:nvPr/>
        </p:nvSpPr>
        <p:spPr bwMode="auto">
          <a:xfrm>
            <a:off x="3886200" y="6553200"/>
            <a:ext cx="1828800" cy="304800"/>
          </a:xfrm>
          <a:prstGeom prst="rect">
            <a:avLst/>
          </a:prstGeom>
          <a:solidFill>
            <a:schemeClr val="bg1"/>
          </a:solidFill>
          <a:ln w="9525">
            <a:noFill/>
            <a:miter lim="800000"/>
            <a:headEnd/>
            <a:tailEnd/>
          </a:ln>
        </p:spPr>
        <p:txBody>
          <a:bodyPr wrap="none" anchor="ct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nvGrpSpPr>
          <p:cNvPr id="18" name="Group 17"/>
          <p:cNvGrpSpPr/>
          <p:nvPr/>
        </p:nvGrpSpPr>
        <p:grpSpPr>
          <a:xfrm>
            <a:off x="63501" y="1957729"/>
            <a:ext cx="3822699" cy="5014569"/>
            <a:chOff x="63501" y="1805329"/>
            <a:chExt cx="3822699" cy="5014569"/>
          </a:xfrm>
        </p:grpSpPr>
        <p:pic>
          <p:nvPicPr>
            <p:cNvPr id="47108" name="Picture 3" descr="KL_Nature_7-28-05_Cover"/>
            <p:cNvPicPr>
              <a:picLocks noChangeAspect="1" noChangeArrowheads="1"/>
            </p:cNvPicPr>
            <p:nvPr/>
          </p:nvPicPr>
          <p:blipFill>
            <a:blip r:embed="rId3"/>
            <a:srcRect/>
            <a:stretch>
              <a:fillRect/>
            </a:stretch>
          </p:blipFill>
          <p:spPr bwMode="auto">
            <a:xfrm>
              <a:off x="63501" y="1805329"/>
              <a:ext cx="3543299" cy="5014569"/>
            </a:xfrm>
            <a:prstGeom prst="rect">
              <a:avLst/>
            </a:prstGeom>
            <a:noFill/>
            <a:ln w="9525">
              <a:noFill/>
              <a:miter lim="800000"/>
              <a:headEnd/>
              <a:tailEnd/>
            </a:ln>
          </p:spPr>
        </p:pic>
        <p:sp>
          <p:nvSpPr>
            <p:cNvPr id="13" name="Rectangle 12"/>
            <p:cNvSpPr/>
            <p:nvPr/>
          </p:nvSpPr>
          <p:spPr bwMode="auto">
            <a:xfrm>
              <a:off x="2641600" y="5971643"/>
              <a:ext cx="1244600" cy="6417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endParaRPr>
            </a:p>
          </p:txBody>
        </p:sp>
      </p:grpSp>
      <p:sp>
        <p:nvSpPr>
          <p:cNvPr id="16" name="TextBox 15"/>
          <p:cNvSpPr txBox="1"/>
          <p:nvPr/>
        </p:nvSpPr>
        <p:spPr>
          <a:xfrm>
            <a:off x="3147494" y="2797314"/>
            <a:ext cx="1350412" cy="707886"/>
          </a:xfrm>
          <a:prstGeom prst="rect">
            <a:avLst/>
          </a:prstGeom>
          <a:noFill/>
        </p:spPr>
        <p:txBody>
          <a:bodyPr wrap="none" rtlCol="0">
            <a:spAutoFit/>
          </a:bodyPr>
          <a:lstStyle/>
          <a:p>
            <a:r>
              <a:rPr lang="en-US" sz="4000" i="1" dirty="0" smtClean="0">
                <a:solidFill>
                  <a:srgbClr val="FF0000"/>
                </a:solidFill>
                <a:latin typeface="Calibri"/>
                <a:cs typeface="Calibri"/>
              </a:rPr>
              <a:t>2005</a:t>
            </a:r>
            <a:endParaRPr lang="en-US" sz="4000" i="1" dirty="0">
              <a:solidFill>
                <a:srgbClr val="FF0000"/>
              </a:solidFill>
              <a:latin typeface="Calibri"/>
              <a:cs typeface="Calibri"/>
            </a:endParaRPr>
          </a:p>
        </p:txBody>
      </p:sp>
      <p:grpSp>
        <p:nvGrpSpPr>
          <p:cNvPr id="19" name="Group 18"/>
          <p:cNvGrpSpPr/>
          <p:nvPr/>
        </p:nvGrpSpPr>
        <p:grpSpPr>
          <a:xfrm>
            <a:off x="2692400" y="4457543"/>
            <a:ext cx="6381569" cy="2057087"/>
            <a:chOff x="2692400" y="4470243"/>
            <a:chExt cx="6381569" cy="2057087"/>
          </a:xfrm>
        </p:grpSpPr>
        <p:pic>
          <p:nvPicPr>
            <p:cNvPr id="11" name="Picture 10" descr="Bellini_borexino.tiff"/>
            <p:cNvPicPr>
              <a:picLocks noChangeAspect="1"/>
            </p:cNvPicPr>
            <p:nvPr/>
          </p:nvPicPr>
          <p:blipFill>
            <a:blip r:embed="rId4"/>
            <a:stretch>
              <a:fillRect/>
            </a:stretch>
          </p:blipFill>
          <p:spPr>
            <a:xfrm>
              <a:off x="2692400" y="4470243"/>
              <a:ext cx="6381569" cy="2057087"/>
            </a:xfrm>
            <a:prstGeom prst="rect">
              <a:avLst/>
            </a:prstGeom>
          </p:spPr>
        </p:pic>
        <p:sp>
          <p:nvSpPr>
            <p:cNvPr id="14" name="TextBox 13"/>
            <p:cNvSpPr txBox="1"/>
            <p:nvPr/>
          </p:nvSpPr>
          <p:spPr>
            <a:xfrm>
              <a:off x="3804348" y="4864100"/>
              <a:ext cx="1350412" cy="707886"/>
            </a:xfrm>
            <a:prstGeom prst="rect">
              <a:avLst/>
            </a:prstGeom>
            <a:noFill/>
          </p:spPr>
          <p:txBody>
            <a:bodyPr wrap="none" rtlCol="0">
              <a:spAutoFit/>
            </a:bodyPr>
            <a:lstStyle/>
            <a:p>
              <a:r>
                <a:rPr lang="en-US" sz="4000" i="1" dirty="0" smtClean="0">
                  <a:solidFill>
                    <a:srgbClr val="FF0000"/>
                  </a:solidFill>
                  <a:latin typeface="Calibri"/>
                  <a:cs typeface="Calibri"/>
                </a:rPr>
                <a:t>2010</a:t>
              </a:r>
              <a:endParaRPr lang="en-US" sz="4000" i="1" dirty="0">
                <a:solidFill>
                  <a:srgbClr val="FF0000"/>
                </a:solidFill>
                <a:latin typeface="Calibri"/>
                <a:cs typeface="Calibri"/>
              </a:endParaRPr>
            </a:p>
          </p:txBody>
        </p:sp>
      </p:grpSp>
      <p:grpSp>
        <p:nvGrpSpPr>
          <p:cNvPr id="17" name="Group 16"/>
          <p:cNvGrpSpPr/>
          <p:nvPr/>
        </p:nvGrpSpPr>
        <p:grpSpPr>
          <a:xfrm>
            <a:off x="1068399" y="51455"/>
            <a:ext cx="6931002" cy="2126895"/>
            <a:chOff x="2038531" y="1305403"/>
            <a:chExt cx="6931002" cy="2126895"/>
          </a:xfrm>
        </p:grpSpPr>
        <p:pic>
          <p:nvPicPr>
            <p:cNvPr id="12" name="Picture 11" descr="NG_Kamland.tiff"/>
            <p:cNvPicPr>
              <a:picLocks noChangeAspect="1"/>
            </p:cNvPicPr>
            <p:nvPr/>
          </p:nvPicPr>
          <p:blipFill>
            <a:blip r:embed="rId5"/>
            <a:stretch>
              <a:fillRect/>
            </a:stretch>
          </p:blipFill>
          <p:spPr>
            <a:xfrm>
              <a:off x="2038531" y="1305403"/>
              <a:ext cx="6931002" cy="2126895"/>
            </a:xfrm>
            <a:prstGeom prst="rect">
              <a:avLst/>
            </a:prstGeom>
          </p:spPr>
        </p:pic>
        <p:sp>
          <p:nvSpPr>
            <p:cNvPr id="15" name="TextBox 14"/>
            <p:cNvSpPr txBox="1"/>
            <p:nvPr/>
          </p:nvSpPr>
          <p:spPr>
            <a:xfrm>
              <a:off x="4601612" y="1305403"/>
              <a:ext cx="1350412" cy="707886"/>
            </a:xfrm>
            <a:prstGeom prst="rect">
              <a:avLst/>
            </a:prstGeom>
            <a:noFill/>
          </p:spPr>
          <p:txBody>
            <a:bodyPr wrap="none" rtlCol="0">
              <a:spAutoFit/>
            </a:bodyPr>
            <a:lstStyle/>
            <a:p>
              <a:r>
                <a:rPr lang="en-US" sz="4000" b="1" i="1" dirty="0" smtClean="0">
                  <a:solidFill>
                    <a:srgbClr val="FF0000"/>
                  </a:solidFill>
                  <a:latin typeface="Calibri"/>
                  <a:cs typeface="Calibri"/>
                </a:rPr>
                <a:t>2011</a:t>
              </a:r>
              <a:endParaRPr lang="en-US" sz="4000" b="1" i="1" dirty="0">
                <a:solidFill>
                  <a:srgbClr val="FF0000"/>
                </a:solidFill>
                <a:latin typeface="Calibri"/>
                <a:cs typeface="Calibri"/>
              </a:endParaRPr>
            </a:p>
          </p:txBody>
        </p:sp>
      </p:grpSp>
      <p:sp>
        <p:nvSpPr>
          <p:cNvPr id="47111" name="Rectangle 6"/>
          <p:cNvSpPr>
            <a:spLocks noChangeArrowheads="1"/>
          </p:cNvSpPr>
          <p:nvPr/>
        </p:nvSpPr>
        <p:spPr bwMode="auto">
          <a:xfrm>
            <a:off x="4598279" y="1914785"/>
            <a:ext cx="4328381" cy="2192908"/>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lnSpc>
                <a:spcPts val="5400"/>
              </a:lnSpc>
              <a:spcBef>
                <a:spcPct val="0"/>
              </a:spcBef>
              <a:spcAft>
                <a:spcPct val="0"/>
              </a:spcAft>
            </a:pPr>
            <a:r>
              <a:rPr lang="en-US" sz="5400" dirty="0" smtClean="0">
                <a:solidFill>
                  <a:srgbClr val="0000FF"/>
                </a:solidFill>
                <a:latin typeface="Calibri"/>
                <a:cs typeface="Calibri"/>
              </a:rPr>
              <a:t>Detecting</a:t>
            </a:r>
          </a:p>
          <a:p>
            <a:pPr algn="ctr" defTabSz="914400" eaLnBrk="0" fontAlgn="base" hangingPunct="0">
              <a:lnSpc>
                <a:spcPts val="5400"/>
              </a:lnSpc>
              <a:spcBef>
                <a:spcPct val="0"/>
              </a:spcBef>
              <a:spcAft>
                <a:spcPct val="0"/>
              </a:spcAft>
            </a:pPr>
            <a:r>
              <a:rPr lang="en-US" sz="5400" b="1" i="1" dirty="0" smtClean="0">
                <a:solidFill>
                  <a:srgbClr val="FF0000"/>
                </a:solidFill>
                <a:latin typeface="Calibri"/>
                <a:cs typeface="Calibri"/>
              </a:rPr>
              <a:t>Geoneutrinos</a:t>
            </a:r>
          </a:p>
          <a:p>
            <a:pPr algn="ctr" defTabSz="914400" eaLnBrk="0" fontAlgn="base" hangingPunct="0">
              <a:lnSpc>
                <a:spcPts val="5400"/>
              </a:lnSpc>
              <a:spcBef>
                <a:spcPct val="0"/>
              </a:spcBef>
              <a:spcAft>
                <a:spcPct val="0"/>
              </a:spcAft>
            </a:pPr>
            <a:r>
              <a:rPr lang="en-US" sz="5400" dirty="0" smtClean="0">
                <a:solidFill>
                  <a:srgbClr val="0000FF"/>
                </a:solidFill>
                <a:latin typeface="Calibri"/>
                <a:cs typeface="Calibri"/>
              </a:rPr>
              <a:t>from the </a:t>
            </a:r>
            <a:r>
              <a:rPr lang="en-US" sz="5400" dirty="0">
                <a:solidFill>
                  <a:srgbClr val="0000FF"/>
                </a:solidFill>
                <a:latin typeface="Calibri"/>
                <a:cs typeface="Calibri"/>
              </a:rPr>
              <a:t>Earth</a:t>
            </a:r>
          </a:p>
        </p:txBody>
      </p:sp>
      <p:sp>
        <p:nvSpPr>
          <p:cNvPr id="2" name="TextBox 1"/>
          <p:cNvSpPr txBox="1"/>
          <p:nvPr/>
        </p:nvSpPr>
        <p:spPr>
          <a:xfrm rot="20000026">
            <a:off x="181558" y="2054756"/>
            <a:ext cx="8076650" cy="1077218"/>
          </a:xfrm>
          <a:prstGeom prst="rect">
            <a:avLst/>
          </a:prstGeom>
          <a:solidFill>
            <a:srgbClr val="FFFFFF"/>
          </a:solidFill>
          <a:ln w="38100" cmpd="sng">
            <a:solidFill>
              <a:srgbClr val="FF0000"/>
            </a:solidFill>
          </a:ln>
        </p:spPr>
        <p:txBody>
          <a:bodyPr wrap="none" rtlCol="0">
            <a:spAutoFit/>
          </a:bodyPr>
          <a:lstStyle/>
          <a:p>
            <a:pPr algn="ctr"/>
            <a:r>
              <a:rPr lang="en-US" sz="3200" dirty="0" smtClean="0">
                <a:solidFill>
                  <a:srgbClr val="000000"/>
                </a:solidFill>
              </a:rPr>
              <a:t>Latest </a:t>
            </a:r>
            <a:r>
              <a:rPr lang="en-US" sz="3200" b="1" dirty="0" err="1" smtClean="0">
                <a:solidFill>
                  <a:srgbClr val="FF0000"/>
                </a:solidFill>
              </a:rPr>
              <a:t>Borexino</a:t>
            </a:r>
            <a:r>
              <a:rPr lang="en-US" sz="3200" dirty="0" smtClean="0">
                <a:solidFill>
                  <a:srgbClr val="FF0000"/>
                </a:solidFill>
              </a:rPr>
              <a:t> </a:t>
            </a:r>
            <a:r>
              <a:rPr lang="en-US" sz="3200" dirty="0" smtClean="0">
                <a:solidFill>
                  <a:srgbClr val="000000"/>
                </a:solidFill>
              </a:rPr>
              <a:t>results in Bellini et al 2013  </a:t>
            </a:r>
          </a:p>
          <a:p>
            <a:pPr algn="ctr"/>
            <a:r>
              <a:rPr lang="en-US" sz="3200" dirty="0">
                <a:solidFill>
                  <a:srgbClr val="0000FF"/>
                </a:solidFill>
              </a:rPr>
              <a:t>Physics Letters B </a:t>
            </a:r>
            <a:r>
              <a:rPr lang="en-US" sz="3200" dirty="0" smtClean="0">
                <a:solidFill>
                  <a:srgbClr val="0000FF"/>
                </a:solidFill>
              </a:rPr>
              <a:t>722, </a:t>
            </a:r>
            <a:r>
              <a:rPr lang="en-US" sz="3200" dirty="0">
                <a:solidFill>
                  <a:srgbClr val="0000FF"/>
                </a:solidFill>
              </a:rPr>
              <a:t>295–300</a:t>
            </a:r>
          </a:p>
        </p:txBody>
      </p:sp>
      <p:sp>
        <p:nvSpPr>
          <p:cNvPr id="20" name="TextBox 19"/>
          <p:cNvSpPr txBox="1"/>
          <p:nvPr/>
        </p:nvSpPr>
        <p:spPr>
          <a:xfrm rot="20000026">
            <a:off x="749604" y="3296690"/>
            <a:ext cx="8464577" cy="1077218"/>
          </a:xfrm>
          <a:prstGeom prst="rect">
            <a:avLst/>
          </a:prstGeom>
          <a:solidFill>
            <a:srgbClr val="FFFFFF"/>
          </a:solidFill>
          <a:ln w="38100" cmpd="sng">
            <a:solidFill>
              <a:srgbClr val="FF0000"/>
            </a:solidFill>
          </a:ln>
        </p:spPr>
        <p:txBody>
          <a:bodyPr wrap="none" rtlCol="0">
            <a:spAutoFit/>
          </a:bodyPr>
          <a:lstStyle/>
          <a:p>
            <a:pPr algn="ctr"/>
            <a:r>
              <a:rPr lang="en-US" sz="3200" dirty="0" smtClean="0">
                <a:solidFill>
                  <a:srgbClr val="000000"/>
                </a:solidFill>
              </a:rPr>
              <a:t>Latest </a:t>
            </a:r>
            <a:r>
              <a:rPr lang="en-US" sz="3200" b="1" dirty="0" err="1" smtClean="0">
                <a:solidFill>
                  <a:srgbClr val="FF0000"/>
                </a:solidFill>
              </a:rPr>
              <a:t>KamLAND</a:t>
            </a:r>
            <a:r>
              <a:rPr lang="en-US" sz="3200" dirty="0" smtClean="0">
                <a:solidFill>
                  <a:srgbClr val="FF0000"/>
                </a:solidFill>
              </a:rPr>
              <a:t> </a:t>
            </a:r>
            <a:r>
              <a:rPr lang="en-US" sz="3200" dirty="0" smtClean="0">
                <a:solidFill>
                  <a:srgbClr val="000000"/>
                </a:solidFill>
              </a:rPr>
              <a:t>results in </a:t>
            </a:r>
            <a:r>
              <a:rPr lang="en-US" sz="3200" dirty="0" err="1" smtClean="0">
                <a:solidFill>
                  <a:srgbClr val="000000"/>
                </a:solidFill>
              </a:rPr>
              <a:t>Gando</a:t>
            </a:r>
            <a:r>
              <a:rPr lang="en-US" sz="3200" dirty="0" smtClean="0">
                <a:solidFill>
                  <a:srgbClr val="000000"/>
                </a:solidFill>
              </a:rPr>
              <a:t> et al 2013  </a:t>
            </a:r>
          </a:p>
          <a:p>
            <a:pPr algn="ctr"/>
            <a:r>
              <a:rPr lang="en-US" sz="3200" dirty="0" smtClean="0">
                <a:solidFill>
                  <a:srgbClr val="0000FF"/>
                </a:solidFill>
              </a:rPr>
              <a:t>Physical Review </a:t>
            </a:r>
            <a:r>
              <a:rPr lang="en-US" sz="3200" dirty="0">
                <a:solidFill>
                  <a:srgbClr val="0000FF"/>
                </a:solidFill>
              </a:rPr>
              <a:t>D 88, 033001</a:t>
            </a:r>
          </a:p>
        </p:txBody>
      </p:sp>
    </p:spTree>
    <p:extLst>
      <p:ext uri="{BB962C8B-B14F-4D97-AF65-F5344CB8AC3E}">
        <p14:creationId xmlns:p14="http://schemas.microsoft.com/office/powerpoint/2010/main" val="429210199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ndard_model_infographi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618" y="1799428"/>
            <a:ext cx="7941382" cy="5956037"/>
          </a:xfrm>
          <a:prstGeom prst="rect">
            <a:avLst/>
          </a:prstGeom>
        </p:spPr>
      </p:pic>
      <p:sp>
        <p:nvSpPr>
          <p:cNvPr id="49156" name="Rectangle 23"/>
          <p:cNvSpPr>
            <a:spLocks noChangeArrowheads="1"/>
          </p:cNvSpPr>
          <p:nvPr/>
        </p:nvSpPr>
        <p:spPr bwMode="auto">
          <a:xfrm>
            <a:off x="710168" y="895113"/>
            <a:ext cx="3208208" cy="1016000"/>
          </a:xfrm>
          <a:prstGeom prst="rect">
            <a:avLst/>
          </a:prstGeom>
          <a:noFill/>
          <a:ln w="9525">
            <a:noFill/>
            <a:miter lim="800000"/>
            <a:headEnd/>
            <a:tailEnd/>
          </a:ln>
        </p:spPr>
        <p:txBody>
          <a:bodyPr wrap="square">
            <a:prstTxWarp prst="textNoShape">
              <a:avLst/>
            </a:prstTxWarp>
            <a:spAutoFit/>
          </a:bodyPr>
          <a:lstStyle/>
          <a:p>
            <a:pPr algn="ctr" defTabSz="914400" fontAlgn="base">
              <a:spcBef>
                <a:spcPct val="50000"/>
              </a:spcBef>
              <a:spcAft>
                <a:spcPct val="50000"/>
              </a:spcAft>
            </a:pPr>
            <a:r>
              <a:rPr lang="en-US" altLang="zh-CN" sz="2000" dirty="0" smtClean="0">
                <a:solidFill>
                  <a:srgbClr val="0000FF"/>
                </a:solidFill>
                <a:cs typeface="宋体" charset="-122"/>
              </a:rPr>
              <a:t>electron </a:t>
            </a:r>
            <a:r>
              <a:rPr lang="en-US" altLang="zh-CN" sz="2000" dirty="0">
                <a:solidFill>
                  <a:srgbClr val="0000FF"/>
                </a:solidFill>
                <a:cs typeface="宋体" charset="-122"/>
              </a:rPr>
              <a:t>anti-neutrinos </a:t>
            </a:r>
            <a:r>
              <a:rPr lang="en-US" altLang="zh-CN" sz="2000" dirty="0">
                <a:solidFill>
                  <a:srgbClr val="000000"/>
                </a:solidFill>
                <a:cs typeface="宋体" charset="-122"/>
              </a:rPr>
              <a:t>from the Earth, products of natural </a:t>
            </a:r>
            <a:r>
              <a:rPr lang="en-US" altLang="zh-CN" sz="2000" dirty="0" smtClean="0">
                <a:solidFill>
                  <a:srgbClr val="000000"/>
                </a:solidFill>
                <a:cs typeface="宋体" charset="-122"/>
              </a:rPr>
              <a:t>radioactivity</a:t>
            </a:r>
            <a:endParaRPr lang="en-US" altLang="zh-CN" sz="2000" dirty="0">
              <a:solidFill>
                <a:srgbClr val="000000"/>
              </a:solidFill>
              <a:cs typeface="宋体" charset="-122"/>
            </a:endParaRPr>
          </a:p>
        </p:txBody>
      </p:sp>
      <p:sp>
        <p:nvSpPr>
          <p:cNvPr id="49157" name="Rectangle 1044"/>
          <p:cNvSpPr>
            <a:spLocks noChangeArrowheads="1"/>
          </p:cNvSpPr>
          <p:nvPr/>
        </p:nvSpPr>
        <p:spPr bwMode="auto">
          <a:xfrm>
            <a:off x="5062728" y="1326086"/>
            <a:ext cx="3805048" cy="461665"/>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altLang="zh-CN" sz="2400" dirty="0" smtClean="0">
                <a:solidFill>
                  <a:srgbClr val="000000"/>
                </a:solidFill>
                <a:latin typeface="Arial" charset="0"/>
                <a:ea typeface="Arial" charset="0"/>
                <a:cs typeface="Arial" charset="0"/>
              </a:rPr>
              <a:t>- typical </a:t>
            </a:r>
            <a:r>
              <a:rPr lang="en-US" altLang="zh-CN" sz="2400" dirty="0">
                <a:solidFill>
                  <a:srgbClr val="000000"/>
                </a:solidFill>
                <a:latin typeface="Arial" charset="0"/>
                <a:ea typeface="Arial" charset="0"/>
                <a:cs typeface="Arial" charset="0"/>
              </a:rPr>
              <a:t>flux 6</a:t>
            </a:r>
            <a:r>
              <a:rPr lang="en-US" altLang="zh-CN" sz="2400" baseline="-2000" dirty="0">
                <a:solidFill>
                  <a:srgbClr val="000000"/>
                </a:solidFill>
                <a:latin typeface="Arial" charset="0"/>
                <a:ea typeface="Arial" charset="0"/>
                <a:cs typeface="Arial" charset="0"/>
              </a:rPr>
              <a:t>*</a:t>
            </a:r>
            <a:r>
              <a:rPr lang="en-US" altLang="zh-CN" sz="2400" dirty="0">
                <a:solidFill>
                  <a:srgbClr val="000000"/>
                </a:solidFill>
                <a:latin typeface="Arial" charset="0"/>
                <a:ea typeface="Arial" charset="0"/>
                <a:cs typeface="Arial" charset="0"/>
              </a:rPr>
              <a:t>10</a:t>
            </a:r>
            <a:r>
              <a:rPr lang="en-US" altLang="zh-CN" sz="2400" baseline="30000" dirty="0">
                <a:solidFill>
                  <a:srgbClr val="000000"/>
                </a:solidFill>
                <a:latin typeface="Arial" charset="0"/>
                <a:ea typeface="Arial" charset="0"/>
                <a:cs typeface="Arial" charset="0"/>
              </a:rPr>
              <a:t>6</a:t>
            </a:r>
            <a:r>
              <a:rPr lang="en-US" altLang="zh-CN" sz="2400" dirty="0">
                <a:solidFill>
                  <a:srgbClr val="000000"/>
                </a:solidFill>
                <a:latin typeface="Arial" charset="0"/>
                <a:ea typeface="Arial" charset="0"/>
                <a:cs typeface="Arial" charset="0"/>
              </a:rPr>
              <a:t>  cm</a:t>
            </a:r>
            <a:r>
              <a:rPr lang="en-US" altLang="zh-CN" sz="2400" baseline="30000" dirty="0">
                <a:solidFill>
                  <a:srgbClr val="000000"/>
                </a:solidFill>
                <a:latin typeface="Arial" charset="0"/>
                <a:ea typeface="Arial" charset="0"/>
                <a:cs typeface="Arial" charset="0"/>
              </a:rPr>
              <a:t>-2</a:t>
            </a:r>
            <a:r>
              <a:rPr lang="en-US" altLang="zh-CN" sz="2400" dirty="0">
                <a:solidFill>
                  <a:srgbClr val="000000"/>
                </a:solidFill>
                <a:latin typeface="Arial" charset="0"/>
                <a:ea typeface="Arial" charset="0"/>
                <a:cs typeface="Arial" charset="0"/>
              </a:rPr>
              <a:t> s</a:t>
            </a:r>
            <a:r>
              <a:rPr lang="en-US" altLang="zh-CN" sz="2400" baseline="30000" dirty="0">
                <a:solidFill>
                  <a:srgbClr val="000000"/>
                </a:solidFill>
                <a:latin typeface="Arial" charset="0"/>
                <a:ea typeface="Arial" charset="0"/>
                <a:cs typeface="Arial" charset="0"/>
              </a:rPr>
              <a:t>-1</a:t>
            </a:r>
            <a:endParaRPr lang="en-US" altLang="zh-CN" sz="2400" dirty="0">
              <a:solidFill>
                <a:srgbClr val="000000"/>
              </a:solidFill>
              <a:latin typeface="Arial" charset="0"/>
              <a:ea typeface="Arial" charset="0"/>
              <a:cs typeface="Arial" charset="0"/>
            </a:endParaRPr>
          </a:p>
        </p:txBody>
      </p:sp>
      <p:sp>
        <p:nvSpPr>
          <p:cNvPr id="49158" name="TextBox 30"/>
          <p:cNvSpPr txBox="1">
            <a:spLocks noChangeArrowheads="1"/>
          </p:cNvSpPr>
          <p:nvPr/>
        </p:nvSpPr>
        <p:spPr bwMode="auto">
          <a:xfrm>
            <a:off x="5314817" y="895113"/>
            <a:ext cx="3075909" cy="523220"/>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r>
              <a:rPr lang="en-US" altLang="zh-CN" sz="2800" i="1" dirty="0">
                <a:solidFill>
                  <a:srgbClr val="000000"/>
                </a:solidFill>
                <a:ea typeface="Arial" charset="0"/>
                <a:cs typeface="Arial" charset="0"/>
              </a:rPr>
              <a:t>Geoneutrino flux</a:t>
            </a:r>
          </a:p>
        </p:txBody>
      </p:sp>
      <p:sp>
        <p:nvSpPr>
          <p:cNvPr id="49162" name="TextBox 23"/>
          <p:cNvSpPr txBox="1">
            <a:spLocks noChangeArrowheads="1"/>
          </p:cNvSpPr>
          <p:nvPr/>
        </p:nvSpPr>
        <p:spPr bwMode="auto">
          <a:xfrm>
            <a:off x="304799" y="87257"/>
            <a:ext cx="6410483" cy="707886"/>
          </a:xfrm>
          <a:prstGeom prst="rect">
            <a:avLst/>
          </a:prstGeom>
          <a:noFill/>
          <a:ln w="9525">
            <a:noFill/>
            <a:miter lim="800000"/>
            <a:headEnd/>
            <a:tailEnd/>
          </a:ln>
        </p:spPr>
        <p:txBody>
          <a:bodyPr wrap="square">
            <a:prstTxWarp prst="textNoShape">
              <a:avLst/>
            </a:prstTxWarp>
            <a:spAutoFit/>
          </a:bodyPr>
          <a:lstStyle/>
          <a:p>
            <a:pPr defTabSz="914400" fontAlgn="base">
              <a:spcBef>
                <a:spcPct val="0"/>
              </a:spcBef>
              <a:spcAft>
                <a:spcPct val="0"/>
              </a:spcAft>
            </a:pPr>
            <a:r>
              <a:rPr lang="en-US" altLang="zh-CN" sz="4000" b="1" dirty="0">
                <a:solidFill>
                  <a:srgbClr val="0000FF"/>
                </a:solidFill>
                <a:latin typeface="Arial" charset="0"/>
                <a:ea typeface="Arial" charset="0"/>
                <a:cs typeface="Arial" charset="0"/>
              </a:rPr>
              <a:t>What </a:t>
            </a:r>
            <a:r>
              <a:rPr lang="en-US" altLang="zh-CN" sz="4000" b="1" dirty="0" smtClean="0">
                <a:solidFill>
                  <a:srgbClr val="0000FF"/>
                </a:solidFill>
                <a:latin typeface="Arial" charset="0"/>
                <a:ea typeface="Arial" charset="0"/>
                <a:cs typeface="Arial" charset="0"/>
              </a:rPr>
              <a:t>are Geoneutrinos?</a:t>
            </a:r>
            <a:endParaRPr lang="en-US" altLang="zh-CN" sz="4000" b="1" dirty="0">
              <a:solidFill>
                <a:srgbClr val="0000FF"/>
              </a:solidFill>
              <a:latin typeface="Arial" charset="0"/>
              <a:ea typeface="Arial" charset="0"/>
              <a:cs typeface="Arial" charset="0"/>
            </a:endParaRPr>
          </a:p>
        </p:txBody>
      </p:sp>
      <p:sp>
        <p:nvSpPr>
          <p:cNvPr id="4" name="TextBox 3"/>
          <p:cNvSpPr txBox="1"/>
          <p:nvPr/>
        </p:nvSpPr>
        <p:spPr>
          <a:xfrm>
            <a:off x="169333" y="3540780"/>
            <a:ext cx="1342009" cy="523220"/>
          </a:xfrm>
          <a:prstGeom prst="rect">
            <a:avLst/>
          </a:prstGeom>
          <a:noFill/>
        </p:spPr>
        <p:txBody>
          <a:bodyPr wrap="none" rtlCol="0">
            <a:spAutoFit/>
          </a:bodyPr>
          <a:lstStyle/>
          <a:p>
            <a:r>
              <a:rPr lang="en-US" sz="2800" dirty="0" smtClean="0">
                <a:solidFill>
                  <a:srgbClr val="0000FF"/>
                </a:solidFill>
              </a:rPr>
              <a:t>Quarks</a:t>
            </a:r>
            <a:endParaRPr lang="en-US" sz="2800" dirty="0">
              <a:solidFill>
                <a:srgbClr val="0000FF"/>
              </a:solidFill>
            </a:endParaRPr>
          </a:p>
        </p:txBody>
      </p:sp>
      <p:grpSp>
        <p:nvGrpSpPr>
          <p:cNvPr id="8" name="Group 7"/>
          <p:cNvGrpSpPr/>
          <p:nvPr/>
        </p:nvGrpSpPr>
        <p:grpSpPr>
          <a:xfrm>
            <a:off x="8126" y="6136943"/>
            <a:ext cx="2291985" cy="646331"/>
            <a:chOff x="8126" y="6136943"/>
            <a:chExt cx="2291985" cy="646331"/>
          </a:xfrm>
        </p:grpSpPr>
        <p:sp>
          <p:nvSpPr>
            <p:cNvPr id="3" name="TextBox 2"/>
            <p:cNvSpPr txBox="1"/>
            <p:nvPr/>
          </p:nvSpPr>
          <p:spPr>
            <a:xfrm>
              <a:off x="8126" y="6136943"/>
              <a:ext cx="1549816" cy="646331"/>
            </a:xfrm>
            <a:prstGeom prst="rect">
              <a:avLst/>
            </a:prstGeom>
            <a:noFill/>
          </p:spPr>
          <p:txBody>
            <a:bodyPr wrap="none" rtlCol="0">
              <a:spAutoFit/>
            </a:bodyPr>
            <a:lstStyle/>
            <a:p>
              <a:r>
                <a:rPr lang="en-US" i="1" dirty="0" smtClean="0">
                  <a:solidFill>
                    <a:srgbClr val="FF0000"/>
                  </a:solidFill>
                </a:rPr>
                <a:t>Anti-neutrino</a:t>
              </a:r>
            </a:p>
            <a:p>
              <a:r>
                <a:rPr lang="en-US" i="1" dirty="0" smtClean="0">
                  <a:solidFill>
                    <a:srgbClr val="FF0000"/>
                  </a:solidFill>
                </a:rPr>
                <a:t>-</a:t>
              </a:r>
              <a:r>
                <a:rPr lang="en-US" i="1" dirty="0" err="1" smtClean="0">
                  <a:solidFill>
                    <a:srgbClr val="FF0000"/>
                  </a:solidFill>
                </a:rPr>
                <a:t>vs</a:t>
              </a:r>
              <a:r>
                <a:rPr lang="en-US" i="1" dirty="0" smtClean="0">
                  <a:solidFill>
                    <a:srgbClr val="FF0000"/>
                  </a:solidFill>
                </a:rPr>
                <a:t>- neutrino</a:t>
              </a:r>
              <a:endParaRPr lang="en-US" i="1" dirty="0">
                <a:solidFill>
                  <a:srgbClr val="FF0000"/>
                </a:solidFill>
              </a:endParaRPr>
            </a:p>
          </p:txBody>
        </p:sp>
        <p:cxnSp>
          <p:nvCxnSpPr>
            <p:cNvPr id="7" name="Straight Arrow Connector 6"/>
            <p:cNvCxnSpPr>
              <a:stCxn id="3" idx="3"/>
            </p:cNvCxnSpPr>
            <p:nvPr/>
          </p:nvCxnSpPr>
          <p:spPr bwMode="auto">
            <a:xfrm flipV="1">
              <a:off x="1557942" y="6136943"/>
              <a:ext cx="742169" cy="32316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sp>
        <p:nvSpPr>
          <p:cNvPr id="17" name="Rectangle 16"/>
          <p:cNvSpPr/>
          <p:nvPr/>
        </p:nvSpPr>
        <p:spPr bwMode="auto">
          <a:xfrm>
            <a:off x="1487900" y="3336963"/>
            <a:ext cx="302228" cy="1000905"/>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8" name="Rectangle 27"/>
          <p:cNvSpPr/>
          <p:nvPr/>
        </p:nvSpPr>
        <p:spPr bwMode="auto">
          <a:xfrm>
            <a:off x="1463358" y="5178110"/>
            <a:ext cx="302228" cy="1000905"/>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TextBox 13"/>
          <p:cNvSpPr txBox="1"/>
          <p:nvPr/>
        </p:nvSpPr>
        <p:spPr>
          <a:xfrm>
            <a:off x="180623" y="5358278"/>
            <a:ext cx="1462460" cy="523220"/>
          </a:xfrm>
          <a:prstGeom prst="rect">
            <a:avLst/>
          </a:prstGeom>
          <a:noFill/>
        </p:spPr>
        <p:txBody>
          <a:bodyPr wrap="none" rtlCol="0">
            <a:spAutoFit/>
          </a:bodyPr>
          <a:lstStyle/>
          <a:p>
            <a:r>
              <a:rPr lang="en-US" sz="2800" dirty="0" smtClean="0">
                <a:solidFill>
                  <a:srgbClr val="0000FF"/>
                </a:solidFill>
              </a:rPr>
              <a:t>Leptons</a:t>
            </a:r>
            <a:endParaRPr lang="en-US" sz="2800" dirty="0">
              <a:solidFill>
                <a:srgbClr val="0000FF"/>
              </a:solidFill>
            </a:endParaRPr>
          </a:p>
        </p:txBody>
      </p:sp>
      <p:cxnSp>
        <p:nvCxnSpPr>
          <p:cNvPr id="20" name="Straight Connector 19"/>
          <p:cNvCxnSpPr/>
          <p:nvPr/>
        </p:nvCxnSpPr>
        <p:spPr bwMode="auto">
          <a:xfrm>
            <a:off x="180623" y="1945436"/>
            <a:ext cx="8687153" cy="0"/>
          </a:xfrm>
          <a:prstGeom prst="line">
            <a:avLst/>
          </a:prstGeom>
          <a:solidFill>
            <a:schemeClr val="accent1"/>
          </a:solidFill>
          <a:ln w="9525" cap="flat" cmpd="sng" algn="ctr">
            <a:solidFill>
              <a:srgbClr val="0000FF"/>
            </a:solidFill>
            <a:prstDash val="solid"/>
            <a:round/>
            <a:headEnd type="none" w="med" len="med"/>
            <a:tailEnd type="none" w="med" len="med"/>
          </a:ln>
          <a:effectLst/>
        </p:spPr>
      </p:cxnSp>
      <p:cxnSp>
        <p:nvCxnSpPr>
          <p:cNvPr id="31" name="Straight Connector 30"/>
          <p:cNvCxnSpPr/>
          <p:nvPr/>
        </p:nvCxnSpPr>
        <p:spPr bwMode="auto">
          <a:xfrm>
            <a:off x="184391" y="881936"/>
            <a:ext cx="8687153" cy="0"/>
          </a:xfrm>
          <a:prstGeom prst="line">
            <a:avLst/>
          </a:prstGeom>
          <a:solidFill>
            <a:schemeClr val="accent1"/>
          </a:solidFill>
          <a:ln w="9525" cap="flat" cmpd="sng" algn="ctr">
            <a:solidFill>
              <a:srgbClr val="0000FF"/>
            </a:solidFill>
            <a:prstDash val="solid"/>
            <a:round/>
            <a:headEnd type="none" w="med" len="med"/>
            <a:tailEnd type="none" w="med" len="med"/>
          </a:ln>
          <a:effectLst/>
        </p:spPr>
      </p:cxnSp>
      <p:sp>
        <p:nvSpPr>
          <p:cNvPr id="32" name="Rectangle 31"/>
          <p:cNvSpPr/>
          <p:nvPr/>
        </p:nvSpPr>
        <p:spPr bwMode="auto">
          <a:xfrm>
            <a:off x="5150191" y="3040327"/>
            <a:ext cx="302228" cy="1000905"/>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8" name="TextBox 17"/>
          <p:cNvSpPr txBox="1"/>
          <p:nvPr/>
        </p:nvSpPr>
        <p:spPr>
          <a:xfrm>
            <a:off x="5259287" y="2838870"/>
            <a:ext cx="1313495" cy="830997"/>
          </a:xfrm>
          <a:prstGeom prst="rect">
            <a:avLst/>
          </a:prstGeom>
          <a:solidFill>
            <a:schemeClr val="bg1"/>
          </a:solidFill>
        </p:spPr>
        <p:txBody>
          <a:bodyPr wrap="square" rtlCol="0">
            <a:spAutoFit/>
          </a:bodyPr>
          <a:lstStyle/>
          <a:p>
            <a:pPr algn="ctr"/>
            <a:r>
              <a:rPr lang="en-US" sz="2400" dirty="0" smtClean="0">
                <a:solidFill>
                  <a:srgbClr val="0000FF"/>
                </a:solidFill>
              </a:rPr>
              <a:t>Force</a:t>
            </a:r>
          </a:p>
          <a:p>
            <a:pPr algn="ctr"/>
            <a:r>
              <a:rPr lang="en-US" sz="2400" dirty="0" smtClean="0">
                <a:solidFill>
                  <a:srgbClr val="0000FF"/>
                </a:solidFill>
              </a:rPr>
              <a:t>carriers</a:t>
            </a:r>
            <a:endParaRPr lang="en-US" sz="2400" dirty="0">
              <a:solidFill>
                <a:srgbClr val="0000FF"/>
              </a:solidFill>
            </a:endParaRPr>
          </a:p>
        </p:txBody>
      </p:sp>
      <p:cxnSp>
        <p:nvCxnSpPr>
          <p:cNvPr id="10" name="Straight Arrow Connector 9"/>
          <p:cNvCxnSpPr/>
          <p:nvPr/>
        </p:nvCxnSpPr>
        <p:spPr bwMode="auto">
          <a:xfrm>
            <a:off x="5909733" y="3603528"/>
            <a:ext cx="31045" cy="370820"/>
          </a:xfrm>
          <a:prstGeom prst="straightConnector1">
            <a:avLst/>
          </a:prstGeom>
          <a:solidFill>
            <a:schemeClr val="accent1"/>
          </a:solidFill>
          <a:ln w="9525" cap="flat" cmpd="sng" algn="ctr">
            <a:solidFill>
              <a:srgbClr val="0000FF"/>
            </a:solidFill>
            <a:prstDash val="solid"/>
            <a:round/>
            <a:headEnd type="none" w="med" len="med"/>
            <a:tailEnd type="arrow"/>
          </a:ln>
          <a:effectLst/>
        </p:spPr>
      </p:cxnSp>
    </p:spTree>
    <p:extLst>
      <p:ext uri="{BB962C8B-B14F-4D97-AF65-F5344CB8AC3E}">
        <p14:creationId xmlns:p14="http://schemas.microsoft.com/office/powerpoint/2010/main" val="113252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3000" fill="hold"/>
                                        <p:tgtEl>
                                          <p:spTgt spid="8"/>
                                        </p:tgtEl>
                                        <p:attrNameLst>
                                          <p:attrName>ppt_x</p:attrName>
                                        </p:attrNameLst>
                                      </p:cBhvr>
                                      <p:tavLst>
                                        <p:tav tm="0">
                                          <p:val>
                                            <p:strVal val="#ppt_x"/>
                                          </p:val>
                                        </p:tav>
                                        <p:tav tm="100000">
                                          <p:val>
                                            <p:strVal val="#ppt_x"/>
                                          </p:val>
                                        </p:tav>
                                      </p:tavLst>
                                    </p:anim>
                                    <p:anim calcmode="lin" valueType="num">
                                      <p:cBhvr additive="base">
                                        <p:cTn id="8"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463" y="157295"/>
            <a:ext cx="8182048" cy="646331"/>
          </a:xfrm>
          <a:prstGeom prst="rect">
            <a:avLst/>
          </a:prstGeom>
          <a:noFill/>
        </p:spPr>
        <p:txBody>
          <a:bodyPr wrap="none" rtlCol="0">
            <a:spAutoFit/>
          </a:bodyPr>
          <a:lstStyle/>
          <a:p>
            <a:r>
              <a:rPr lang="en-US" sz="3600" i="1" dirty="0" smtClean="0">
                <a:solidFill>
                  <a:srgbClr val="0E03EF"/>
                </a:solidFill>
                <a:latin typeface="Symbol" pitchFamily="18" charset="2"/>
              </a:rPr>
              <a:t>b </a:t>
            </a:r>
            <a:r>
              <a:rPr lang="en-US" sz="4400" i="1" baseline="30000" dirty="0" smtClean="0">
                <a:solidFill>
                  <a:srgbClr val="0E03EF"/>
                </a:solidFill>
              </a:rPr>
              <a:t>-</a:t>
            </a:r>
            <a:r>
              <a:rPr lang="en-US" sz="3600" i="1" dirty="0" smtClean="0">
                <a:solidFill>
                  <a:srgbClr val="0E03EF"/>
                </a:solidFill>
              </a:rPr>
              <a:t> decay process </a:t>
            </a:r>
            <a:r>
              <a:rPr lang="en-US" sz="2800" i="1" dirty="0" smtClean="0">
                <a:solidFill>
                  <a:srgbClr val="0E03EF"/>
                </a:solidFill>
              </a:rPr>
              <a:t>(e.g., U, </a:t>
            </a:r>
            <a:r>
              <a:rPr lang="en-US" sz="2800" i="1" dirty="0" err="1" smtClean="0">
                <a:solidFill>
                  <a:srgbClr val="0E03EF"/>
                </a:solidFill>
              </a:rPr>
              <a:t>Th</a:t>
            </a:r>
            <a:r>
              <a:rPr lang="en-US" sz="2800" i="1" dirty="0" smtClean="0">
                <a:solidFill>
                  <a:srgbClr val="0E03EF"/>
                </a:solidFill>
              </a:rPr>
              <a:t>, K, Re, Lu, </a:t>
            </a:r>
            <a:r>
              <a:rPr lang="en-US" sz="2800" i="1" dirty="0" err="1" smtClean="0">
                <a:solidFill>
                  <a:srgbClr val="0E03EF"/>
                </a:solidFill>
              </a:rPr>
              <a:t>Rb</a:t>
            </a:r>
            <a:r>
              <a:rPr lang="en-US" sz="2800" i="1" dirty="0" smtClean="0">
                <a:solidFill>
                  <a:srgbClr val="0E03EF"/>
                </a:solidFill>
              </a:rPr>
              <a:t>)</a:t>
            </a:r>
            <a:endParaRPr lang="en-US" sz="2800" i="1" dirty="0">
              <a:solidFill>
                <a:srgbClr val="0E03EF"/>
              </a:solidFill>
            </a:endParaRPr>
          </a:p>
        </p:txBody>
      </p:sp>
      <p:pic>
        <p:nvPicPr>
          <p:cNvPr id="4" name="Picture 3" descr="beta-decay-feyman.jpg"/>
          <p:cNvPicPr>
            <a:picLocks noChangeAspect="1"/>
          </p:cNvPicPr>
          <p:nvPr/>
        </p:nvPicPr>
        <p:blipFill>
          <a:blip r:embed="rId2"/>
          <a:stretch>
            <a:fillRect/>
          </a:stretch>
        </p:blipFill>
        <p:spPr>
          <a:xfrm>
            <a:off x="245566" y="1025103"/>
            <a:ext cx="8704553" cy="5556348"/>
          </a:xfrm>
          <a:prstGeom prst="rect">
            <a:avLst/>
          </a:prstGeom>
        </p:spPr>
      </p:pic>
      <p:sp>
        <p:nvSpPr>
          <p:cNvPr id="6" name="TextBox 5"/>
          <p:cNvSpPr txBox="1"/>
          <p:nvPr/>
        </p:nvSpPr>
        <p:spPr>
          <a:xfrm>
            <a:off x="436638" y="4926337"/>
            <a:ext cx="774571" cy="646331"/>
          </a:xfrm>
          <a:prstGeom prst="rect">
            <a:avLst/>
          </a:prstGeom>
          <a:noFill/>
        </p:spPr>
        <p:txBody>
          <a:bodyPr wrap="none" rtlCol="0">
            <a:spAutoFit/>
          </a:bodyPr>
          <a:lstStyle/>
          <a:p>
            <a:pPr algn="ctr"/>
            <a:r>
              <a:rPr lang="en-US" i="1" dirty="0" smtClean="0"/>
              <a:t>down</a:t>
            </a:r>
          </a:p>
          <a:p>
            <a:pPr algn="ctr"/>
            <a:r>
              <a:rPr lang="en-US" i="1" dirty="0" smtClean="0"/>
              <a:t>quark</a:t>
            </a:r>
            <a:endParaRPr lang="en-US" i="1" dirty="0"/>
          </a:p>
        </p:txBody>
      </p:sp>
      <p:sp>
        <p:nvSpPr>
          <p:cNvPr id="7" name="TextBox 6"/>
          <p:cNvSpPr txBox="1"/>
          <p:nvPr/>
        </p:nvSpPr>
        <p:spPr>
          <a:xfrm>
            <a:off x="261361" y="1828804"/>
            <a:ext cx="774571" cy="646331"/>
          </a:xfrm>
          <a:prstGeom prst="rect">
            <a:avLst/>
          </a:prstGeom>
          <a:noFill/>
        </p:spPr>
        <p:txBody>
          <a:bodyPr wrap="none" rtlCol="0">
            <a:spAutoFit/>
          </a:bodyPr>
          <a:lstStyle/>
          <a:p>
            <a:pPr algn="ctr"/>
            <a:r>
              <a:rPr lang="en-US" i="1" dirty="0" smtClean="0"/>
              <a:t>up</a:t>
            </a:r>
          </a:p>
          <a:p>
            <a:pPr algn="ctr"/>
            <a:r>
              <a:rPr lang="en-US" i="1" dirty="0" smtClean="0"/>
              <a:t>quark</a:t>
            </a:r>
            <a:endParaRPr lang="en-US" i="1" dirty="0"/>
          </a:p>
        </p:txBody>
      </p:sp>
      <p:cxnSp>
        <p:nvCxnSpPr>
          <p:cNvPr id="9" name="Straight Arrow Connector 8"/>
          <p:cNvCxnSpPr/>
          <p:nvPr/>
        </p:nvCxnSpPr>
        <p:spPr bwMode="auto">
          <a:xfrm flipV="1">
            <a:off x="1120777" y="4858609"/>
            <a:ext cx="235455" cy="34995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a:stCxn id="7" idx="3"/>
          </p:cNvCxnSpPr>
          <p:nvPr/>
        </p:nvCxnSpPr>
        <p:spPr bwMode="auto">
          <a:xfrm>
            <a:off x="1035932" y="2151970"/>
            <a:ext cx="320300" cy="11356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2886876" y="5868537"/>
            <a:ext cx="1492716" cy="646331"/>
          </a:xfrm>
          <a:prstGeom prst="rect">
            <a:avLst/>
          </a:prstGeom>
          <a:noFill/>
        </p:spPr>
        <p:txBody>
          <a:bodyPr wrap="none" rtlCol="0">
            <a:spAutoFit/>
          </a:bodyPr>
          <a:lstStyle/>
          <a:p>
            <a:pPr algn="ctr"/>
            <a:r>
              <a:rPr lang="en-US" i="1" dirty="0" smtClean="0">
                <a:solidFill>
                  <a:srgbClr val="FF0000"/>
                </a:solidFill>
              </a:rPr>
              <a:t>electron</a:t>
            </a:r>
          </a:p>
          <a:p>
            <a:pPr algn="ctr"/>
            <a:r>
              <a:rPr lang="en-US" i="1" dirty="0" smtClean="0">
                <a:solidFill>
                  <a:srgbClr val="FF0000"/>
                </a:solidFill>
              </a:rPr>
              <a:t>anti-neutrino</a:t>
            </a:r>
            <a:endParaRPr lang="en-US" i="1" dirty="0">
              <a:solidFill>
                <a:srgbClr val="FF0000"/>
              </a:solidFill>
            </a:endParaRP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2400" y="-19050"/>
            <a:ext cx="8839200" cy="6800850"/>
            <a:chOff x="96" y="0"/>
            <a:chExt cx="5568" cy="4284"/>
          </a:xfrm>
        </p:grpSpPr>
        <p:sp>
          <p:nvSpPr>
            <p:cNvPr id="55305" name="Text Box 3"/>
            <p:cNvSpPr txBox="1">
              <a:spLocks noChangeArrowheads="1"/>
            </p:cNvSpPr>
            <p:nvPr/>
          </p:nvSpPr>
          <p:spPr bwMode="auto">
            <a:xfrm>
              <a:off x="864" y="0"/>
              <a:ext cx="4080" cy="365"/>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US" sz="3200">
                  <a:solidFill>
                    <a:srgbClr val="000000"/>
                  </a:solidFill>
                </a:rPr>
                <a:t>Terrestrial Antineutrinos</a:t>
              </a:r>
            </a:p>
          </p:txBody>
        </p:sp>
        <p:grpSp>
          <p:nvGrpSpPr>
            <p:cNvPr id="3" name="Group 4"/>
            <p:cNvGrpSpPr>
              <a:grpSpLocks/>
            </p:cNvGrpSpPr>
            <p:nvPr/>
          </p:nvGrpSpPr>
          <p:grpSpPr bwMode="auto">
            <a:xfrm>
              <a:off x="1344" y="330"/>
              <a:ext cx="3264" cy="2758"/>
              <a:chOff x="1344" y="330"/>
              <a:chExt cx="3264" cy="2758"/>
            </a:xfrm>
          </p:grpSpPr>
          <p:pic>
            <p:nvPicPr>
              <p:cNvPr id="55355" name="Picture 5"/>
              <p:cNvPicPr>
                <a:picLocks noChangeAspect="1" noChangeArrowheads="1"/>
              </p:cNvPicPr>
              <p:nvPr/>
            </p:nvPicPr>
            <p:blipFill>
              <a:blip r:embed="rId3"/>
              <a:srcRect/>
              <a:stretch>
                <a:fillRect/>
              </a:stretch>
            </p:blipFill>
            <p:spPr bwMode="auto">
              <a:xfrm>
                <a:off x="1344" y="858"/>
                <a:ext cx="3264" cy="2230"/>
              </a:xfrm>
              <a:prstGeom prst="rect">
                <a:avLst/>
              </a:prstGeom>
              <a:noFill/>
              <a:ln w="9525">
                <a:noFill/>
                <a:miter lim="800000"/>
                <a:headEnd/>
                <a:tailEnd/>
              </a:ln>
            </p:spPr>
          </p:pic>
          <p:sp>
            <p:nvSpPr>
              <p:cNvPr id="55356" name="Text Box 6"/>
              <p:cNvSpPr txBox="1">
                <a:spLocks noChangeArrowheads="1"/>
              </p:cNvSpPr>
              <p:nvPr/>
            </p:nvSpPr>
            <p:spPr bwMode="auto">
              <a:xfrm>
                <a:off x="3158" y="1313"/>
                <a:ext cx="116"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endParaRPr lang="en-US">
                  <a:solidFill>
                    <a:srgbClr val="000000"/>
                  </a:solidFill>
                </a:endParaRPr>
              </a:p>
            </p:txBody>
          </p:sp>
          <p:sp>
            <p:nvSpPr>
              <p:cNvPr id="55357" name="Rectangle 7"/>
              <p:cNvSpPr>
                <a:spLocks noChangeArrowheads="1"/>
              </p:cNvSpPr>
              <p:nvPr/>
            </p:nvSpPr>
            <p:spPr bwMode="auto">
              <a:xfrm>
                <a:off x="3456" y="1194"/>
                <a:ext cx="816" cy="336"/>
              </a:xfrm>
              <a:prstGeom prst="rect">
                <a:avLst/>
              </a:prstGeom>
              <a:solidFill>
                <a:schemeClr val="bg1"/>
              </a:solid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a:solidFill>
                    <a:srgbClr val="000000"/>
                  </a:solidFill>
                </a:endParaRPr>
              </a:p>
            </p:txBody>
          </p:sp>
          <p:sp>
            <p:nvSpPr>
              <p:cNvPr id="55358" name="Text Box 8"/>
              <p:cNvSpPr txBox="1">
                <a:spLocks noChangeArrowheads="1"/>
              </p:cNvSpPr>
              <p:nvPr/>
            </p:nvSpPr>
            <p:spPr bwMode="auto">
              <a:xfrm>
                <a:off x="3456" y="1146"/>
                <a:ext cx="452" cy="5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baseline="30000">
                    <a:solidFill>
                      <a:srgbClr val="CC0000"/>
                    </a:solidFill>
                  </a:rPr>
                  <a:t>238</a:t>
                </a:r>
                <a:r>
                  <a:rPr lang="en-US" b="1">
                    <a:solidFill>
                      <a:srgbClr val="CC0000"/>
                    </a:solidFill>
                  </a:rPr>
                  <a:t>U</a:t>
                </a:r>
              </a:p>
              <a:p>
                <a:pPr defTabSz="914400" fontAlgn="base">
                  <a:spcBef>
                    <a:spcPct val="0"/>
                  </a:spcBef>
                  <a:spcAft>
                    <a:spcPct val="0"/>
                  </a:spcAft>
                </a:pPr>
                <a:r>
                  <a:rPr lang="en-US" b="1" baseline="30000">
                    <a:solidFill>
                      <a:srgbClr val="009900"/>
                    </a:solidFill>
                  </a:rPr>
                  <a:t>232</a:t>
                </a:r>
                <a:r>
                  <a:rPr lang="en-US" b="1">
                    <a:solidFill>
                      <a:srgbClr val="009900"/>
                    </a:solidFill>
                  </a:rPr>
                  <a:t>Th</a:t>
                </a:r>
              </a:p>
              <a:p>
                <a:pPr defTabSz="914400" fontAlgn="base">
                  <a:spcBef>
                    <a:spcPct val="0"/>
                  </a:spcBef>
                  <a:spcAft>
                    <a:spcPct val="0"/>
                  </a:spcAft>
                </a:pPr>
                <a:r>
                  <a:rPr lang="en-US" b="1" baseline="30000">
                    <a:solidFill>
                      <a:srgbClr val="333399"/>
                    </a:solidFill>
                  </a:rPr>
                  <a:t>40</a:t>
                </a:r>
                <a:r>
                  <a:rPr lang="en-US" b="1">
                    <a:solidFill>
                      <a:srgbClr val="333399"/>
                    </a:solidFill>
                  </a:rPr>
                  <a:t>K</a:t>
                </a:r>
              </a:p>
            </p:txBody>
          </p:sp>
          <p:sp>
            <p:nvSpPr>
              <p:cNvPr id="55359" name="Line 9"/>
              <p:cNvSpPr>
                <a:spLocks noChangeShapeType="1"/>
              </p:cNvSpPr>
              <p:nvPr/>
            </p:nvSpPr>
            <p:spPr bwMode="auto">
              <a:xfrm>
                <a:off x="3168" y="1434"/>
                <a:ext cx="288" cy="0"/>
              </a:xfrm>
              <a:prstGeom prst="line">
                <a:avLst/>
              </a:prstGeom>
              <a:noFill/>
              <a:ln w="28575">
                <a:solidFill>
                  <a:srgbClr val="009900"/>
                </a:solidFill>
                <a:prstDash val="sysDot"/>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60" name="Line 10"/>
              <p:cNvSpPr>
                <a:spLocks noChangeShapeType="1"/>
              </p:cNvSpPr>
              <p:nvPr/>
            </p:nvSpPr>
            <p:spPr bwMode="auto">
              <a:xfrm>
                <a:off x="3168" y="1626"/>
                <a:ext cx="288" cy="0"/>
              </a:xfrm>
              <a:prstGeom prst="line">
                <a:avLst/>
              </a:prstGeom>
              <a:noFill/>
              <a:ln w="28575">
                <a:solidFill>
                  <a:srgbClr val="333399"/>
                </a:solidFill>
                <a:prstDash val="dash"/>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nvGrpSpPr>
              <p:cNvPr id="4" name="Group 11"/>
              <p:cNvGrpSpPr>
                <a:grpSpLocks/>
              </p:cNvGrpSpPr>
              <p:nvPr/>
            </p:nvGrpSpPr>
            <p:grpSpPr bwMode="auto">
              <a:xfrm>
                <a:off x="2072" y="330"/>
                <a:ext cx="1716" cy="912"/>
                <a:chOff x="2072" y="330"/>
                <a:chExt cx="1716" cy="912"/>
              </a:xfrm>
            </p:grpSpPr>
            <p:sp>
              <p:nvSpPr>
                <p:cNvPr id="55362" name="Line 12"/>
                <p:cNvSpPr>
                  <a:spLocks noChangeShapeType="1"/>
                </p:cNvSpPr>
                <p:nvPr/>
              </p:nvSpPr>
              <p:spPr bwMode="auto">
                <a:xfrm>
                  <a:off x="3168" y="1242"/>
                  <a:ext cx="288" cy="0"/>
                </a:xfrm>
                <a:prstGeom prst="line">
                  <a:avLst/>
                </a:prstGeom>
                <a:noFill/>
                <a:ln w="28575">
                  <a:solidFill>
                    <a:srgbClr val="CC0000"/>
                  </a:solidFill>
                  <a:prstDash val="dashDot"/>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63" name="Line 13"/>
                <p:cNvSpPr>
                  <a:spLocks noChangeShapeType="1"/>
                </p:cNvSpPr>
                <p:nvPr/>
              </p:nvSpPr>
              <p:spPr bwMode="auto">
                <a:xfrm>
                  <a:off x="2928" y="858"/>
                  <a:ext cx="0" cy="192"/>
                </a:xfrm>
                <a:prstGeom prst="line">
                  <a:avLst/>
                </a:prstGeom>
                <a:noFill/>
                <a:ln w="19050">
                  <a:solidFill>
                    <a:schemeClr val="tx1"/>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64" name="Text Box 14"/>
                <p:cNvSpPr txBox="1">
                  <a:spLocks noChangeArrowheads="1"/>
                </p:cNvSpPr>
                <p:nvPr/>
              </p:nvSpPr>
              <p:spPr bwMode="auto">
                <a:xfrm>
                  <a:off x="2072" y="330"/>
                  <a:ext cx="1716" cy="548"/>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l-GR" sz="2800" b="1">
                      <a:solidFill>
                        <a:srgbClr val="0000FF"/>
                      </a:solidFill>
                      <a:latin typeface="Times New Roman" charset="0"/>
                      <a:ea typeface="Times New Roman" charset="0"/>
                      <a:cs typeface="Times New Roman" charset="0"/>
                    </a:rPr>
                    <a:t>ν</a:t>
                  </a:r>
                  <a:r>
                    <a:rPr lang="en-US" sz="2400" b="1" baseline="-25000">
                      <a:solidFill>
                        <a:srgbClr val="0000FF"/>
                      </a:solidFill>
                      <a:ea typeface="Times New Roman" charset="0"/>
                      <a:cs typeface="Times New Roman" charset="0"/>
                    </a:rPr>
                    <a:t>e</a:t>
                  </a:r>
                  <a:r>
                    <a:rPr lang="en-US" sz="2800" b="1" baseline="-25000">
                      <a:solidFill>
                        <a:srgbClr val="0000FF"/>
                      </a:solidFill>
                      <a:ea typeface="Times New Roman" charset="0"/>
                      <a:cs typeface="Times New Roman" charset="0"/>
                    </a:rPr>
                    <a:t> </a:t>
                  </a:r>
                  <a:r>
                    <a:rPr lang="en-US" sz="2400" b="1">
                      <a:solidFill>
                        <a:srgbClr val="0000FF"/>
                      </a:solidFill>
                      <a:ea typeface="Arial" charset="0"/>
                      <a:cs typeface="Arial" charset="0"/>
                    </a:rPr>
                    <a:t>+ p</a:t>
                  </a:r>
                  <a:r>
                    <a:rPr lang="en-US" sz="2400" b="1" baseline="30000">
                      <a:solidFill>
                        <a:srgbClr val="0000FF"/>
                      </a:solidFill>
                      <a:ea typeface="Arial" charset="0"/>
                      <a:cs typeface="Arial" charset="0"/>
                    </a:rPr>
                    <a:t>+</a:t>
                  </a:r>
                  <a:r>
                    <a:rPr lang="en-US" sz="2400" b="1">
                      <a:solidFill>
                        <a:srgbClr val="0000FF"/>
                      </a:solidFill>
                      <a:ea typeface="Arial" charset="0"/>
                      <a:cs typeface="Arial" charset="0"/>
                    </a:rPr>
                    <a:t> </a:t>
                  </a:r>
                  <a:r>
                    <a:rPr lang="en-US" sz="2800" b="1">
                      <a:solidFill>
                        <a:srgbClr val="0000FF"/>
                      </a:solidFill>
                      <a:ea typeface="Times New Roman" charset="0"/>
                      <a:cs typeface="Times New Roman" charset="0"/>
                    </a:rPr>
                    <a:t>→</a:t>
                  </a:r>
                  <a:r>
                    <a:rPr lang="en-US" sz="2400" b="1">
                      <a:solidFill>
                        <a:srgbClr val="0000FF"/>
                      </a:solidFill>
                      <a:ea typeface="Times New Roman" charset="0"/>
                      <a:cs typeface="Times New Roman" charset="0"/>
                    </a:rPr>
                    <a:t> n + e</a:t>
                  </a:r>
                  <a:r>
                    <a:rPr lang="en-US" sz="2400" b="1" baseline="30000">
                      <a:solidFill>
                        <a:srgbClr val="0000FF"/>
                      </a:solidFill>
                      <a:ea typeface="Times New Roman" charset="0"/>
                      <a:cs typeface="Times New Roman" charset="0"/>
                    </a:rPr>
                    <a:t>+</a:t>
                  </a:r>
                </a:p>
                <a:p>
                  <a:pPr algn="ctr" defTabSz="914400" fontAlgn="base">
                    <a:spcBef>
                      <a:spcPct val="0"/>
                    </a:spcBef>
                    <a:spcAft>
                      <a:spcPct val="0"/>
                    </a:spcAft>
                  </a:pPr>
                  <a:endParaRPr lang="en-US" sz="1000" b="1" baseline="30000">
                    <a:solidFill>
                      <a:srgbClr val="0000FF"/>
                    </a:solidFill>
                    <a:ea typeface="Times New Roman" charset="0"/>
                    <a:cs typeface="Times New Roman" charset="0"/>
                  </a:endParaRPr>
                </a:p>
                <a:p>
                  <a:pPr algn="ctr" defTabSz="914400" fontAlgn="base">
                    <a:spcBef>
                      <a:spcPct val="0"/>
                    </a:spcBef>
                    <a:spcAft>
                      <a:spcPct val="0"/>
                    </a:spcAft>
                  </a:pPr>
                  <a:r>
                    <a:rPr lang="en-US" sz="1600" b="1">
                      <a:solidFill>
                        <a:srgbClr val="000000"/>
                      </a:solidFill>
                    </a:rPr>
                    <a:t>1.8 MeV Energy Threshold</a:t>
                  </a:r>
                </a:p>
              </p:txBody>
            </p:sp>
            <p:sp>
              <p:nvSpPr>
                <p:cNvPr id="55365" name="Line 15"/>
                <p:cNvSpPr>
                  <a:spLocks noChangeShapeType="1"/>
                </p:cNvSpPr>
                <p:nvPr/>
              </p:nvSpPr>
              <p:spPr bwMode="auto">
                <a:xfrm>
                  <a:off x="2208" y="432"/>
                  <a:ext cx="144" cy="0"/>
                </a:xfrm>
                <a:prstGeom prst="line">
                  <a:avLst/>
                </a:prstGeom>
                <a:noFill/>
                <a:ln w="19050">
                  <a:solidFill>
                    <a:srgbClr val="0000FF"/>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grpSp>
        <p:grpSp>
          <p:nvGrpSpPr>
            <p:cNvPr id="5" name="Group 16"/>
            <p:cNvGrpSpPr>
              <a:grpSpLocks/>
            </p:cNvGrpSpPr>
            <p:nvPr/>
          </p:nvGrpSpPr>
          <p:grpSpPr bwMode="auto">
            <a:xfrm>
              <a:off x="4464" y="90"/>
              <a:ext cx="1200" cy="4128"/>
              <a:chOff x="4464" y="96"/>
              <a:chExt cx="1200" cy="4128"/>
            </a:xfrm>
          </p:grpSpPr>
          <p:grpSp>
            <p:nvGrpSpPr>
              <p:cNvPr id="6" name="Group 17"/>
              <p:cNvGrpSpPr>
                <a:grpSpLocks/>
              </p:cNvGrpSpPr>
              <p:nvPr/>
            </p:nvGrpSpPr>
            <p:grpSpPr bwMode="auto">
              <a:xfrm>
                <a:off x="5040" y="96"/>
                <a:ext cx="624" cy="4128"/>
                <a:chOff x="5040" y="96"/>
                <a:chExt cx="624" cy="4128"/>
              </a:xfrm>
            </p:grpSpPr>
            <p:sp>
              <p:nvSpPr>
                <p:cNvPr id="55345" name="Rectangle 18"/>
                <p:cNvSpPr>
                  <a:spLocks noChangeArrowheads="1"/>
                </p:cNvSpPr>
                <p:nvPr/>
              </p:nvSpPr>
              <p:spPr bwMode="auto">
                <a:xfrm>
                  <a:off x="5136" y="2496"/>
                  <a:ext cx="528" cy="528"/>
                </a:xfrm>
                <a:prstGeom prst="rect">
                  <a:avLst/>
                </a:prstGeom>
                <a:noFill/>
                <a:ln w="28575">
                  <a:solidFill>
                    <a:srgbClr val="0099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009900"/>
                      </a:solidFill>
                    </a:rPr>
                    <a:t>212</a:t>
                  </a:r>
                  <a:r>
                    <a:rPr lang="en-US" sz="2800" b="1">
                      <a:solidFill>
                        <a:srgbClr val="009900"/>
                      </a:solidFill>
                    </a:rPr>
                    <a:t>Bi</a:t>
                  </a:r>
                </a:p>
              </p:txBody>
            </p:sp>
            <p:sp>
              <p:nvSpPr>
                <p:cNvPr id="55346" name="Rectangle 19"/>
                <p:cNvSpPr>
                  <a:spLocks noChangeArrowheads="1"/>
                </p:cNvSpPr>
                <p:nvPr/>
              </p:nvSpPr>
              <p:spPr bwMode="auto">
                <a:xfrm>
                  <a:off x="5136" y="1296"/>
                  <a:ext cx="528" cy="528"/>
                </a:xfrm>
                <a:prstGeom prst="rect">
                  <a:avLst/>
                </a:prstGeom>
                <a:noFill/>
                <a:ln w="28575">
                  <a:solidFill>
                    <a:srgbClr val="0099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009900"/>
                      </a:solidFill>
                    </a:rPr>
                    <a:t>228</a:t>
                  </a:r>
                  <a:r>
                    <a:rPr lang="en-US" sz="2800" b="1">
                      <a:solidFill>
                        <a:srgbClr val="009900"/>
                      </a:solidFill>
                    </a:rPr>
                    <a:t>Ac</a:t>
                  </a:r>
                </a:p>
              </p:txBody>
            </p:sp>
            <p:sp>
              <p:nvSpPr>
                <p:cNvPr id="55347" name="Rectangle 20"/>
                <p:cNvSpPr>
                  <a:spLocks noChangeArrowheads="1"/>
                </p:cNvSpPr>
                <p:nvPr/>
              </p:nvSpPr>
              <p:spPr bwMode="auto">
                <a:xfrm>
                  <a:off x="5136" y="96"/>
                  <a:ext cx="528" cy="528"/>
                </a:xfrm>
                <a:prstGeom prst="rect">
                  <a:avLst/>
                </a:prstGeom>
                <a:noFill/>
                <a:ln w="28575">
                  <a:solidFill>
                    <a:srgbClr val="0099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009900"/>
                      </a:solidFill>
                    </a:rPr>
                    <a:t>232</a:t>
                  </a:r>
                  <a:r>
                    <a:rPr lang="en-US" sz="2800" b="1">
                      <a:solidFill>
                        <a:srgbClr val="009900"/>
                      </a:solidFill>
                    </a:rPr>
                    <a:t>Th</a:t>
                  </a:r>
                </a:p>
              </p:txBody>
            </p:sp>
            <p:sp>
              <p:nvSpPr>
                <p:cNvPr id="55348" name="Line 21"/>
                <p:cNvSpPr>
                  <a:spLocks noChangeShapeType="1"/>
                </p:cNvSpPr>
                <p:nvPr/>
              </p:nvSpPr>
              <p:spPr bwMode="auto">
                <a:xfrm>
                  <a:off x="5568" y="624"/>
                  <a:ext cx="0" cy="672"/>
                </a:xfrm>
                <a:prstGeom prst="line">
                  <a:avLst/>
                </a:prstGeom>
                <a:noFill/>
                <a:ln w="28575">
                  <a:solidFill>
                    <a:srgbClr val="0099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49" name="Line 22"/>
                <p:cNvSpPr>
                  <a:spLocks noChangeShapeType="1"/>
                </p:cNvSpPr>
                <p:nvPr/>
              </p:nvSpPr>
              <p:spPr bwMode="auto">
                <a:xfrm>
                  <a:off x="5568" y="1824"/>
                  <a:ext cx="0" cy="672"/>
                </a:xfrm>
                <a:prstGeom prst="line">
                  <a:avLst/>
                </a:prstGeom>
                <a:noFill/>
                <a:ln w="28575">
                  <a:solidFill>
                    <a:srgbClr val="0099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50" name="Text Box 23"/>
                <p:cNvSpPr txBox="1">
                  <a:spLocks noChangeArrowheads="1"/>
                </p:cNvSpPr>
                <p:nvPr/>
              </p:nvSpPr>
              <p:spPr bwMode="auto">
                <a:xfrm>
                  <a:off x="5040" y="864"/>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009900"/>
                      </a:solidFill>
                    </a:rPr>
                    <a:t>1</a:t>
                  </a:r>
                  <a:r>
                    <a:rPr lang="el-GR" b="1">
                      <a:solidFill>
                        <a:srgbClr val="009900"/>
                      </a:solidFill>
                      <a:ea typeface="Arial" charset="0"/>
                      <a:cs typeface="Arial" charset="0"/>
                    </a:rPr>
                    <a:t>α</a:t>
                  </a:r>
                  <a:r>
                    <a:rPr lang="en-US" b="1">
                      <a:solidFill>
                        <a:srgbClr val="009900"/>
                      </a:solidFill>
                      <a:ea typeface="Arial" charset="0"/>
                      <a:cs typeface="Arial" charset="0"/>
                    </a:rPr>
                    <a:t>, 1</a:t>
                  </a:r>
                  <a:r>
                    <a:rPr lang="el-GR" b="1">
                      <a:solidFill>
                        <a:srgbClr val="009900"/>
                      </a:solidFill>
                      <a:ea typeface="Arial" charset="0"/>
                      <a:cs typeface="Arial" charset="0"/>
                    </a:rPr>
                    <a:t>β</a:t>
                  </a:r>
                </a:p>
              </p:txBody>
            </p:sp>
            <p:sp>
              <p:nvSpPr>
                <p:cNvPr id="55351" name="Text Box 24"/>
                <p:cNvSpPr txBox="1">
                  <a:spLocks noChangeArrowheads="1"/>
                </p:cNvSpPr>
                <p:nvPr/>
              </p:nvSpPr>
              <p:spPr bwMode="auto">
                <a:xfrm>
                  <a:off x="5040" y="2064"/>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009900"/>
                      </a:solidFill>
                    </a:rPr>
                    <a:t>4</a:t>
                  </a:r>
                  <a:r>
                    <a:rPr lang="el-GR" b="1">
                      <a:solidFill>
                        <a:srgbClr val="009900"/>
                      </a:solidFill>
                      <a:ea typeface="Arial" charset="0"/>
                      <a:cs typeface="Arial" charset="0"/>
                    </a:rPr>
                    <a:t>α</a:t>
                  </a:r>
                  <a:r>
                    <a:rPr lang="en-US" b="1">
                      <a:solidFill>
                        <a:srgbClr val="009900"/>
                      </a:solidFill>
                      <a:ea typeface="Arial" charset="0"/>
                      <a:cs typeface="Arial" charset="0"/>
                    </a:rPr>
                    <a:t>, 2</a:t>
                  </a:r>
                  <a:r>
                    <a:rPr lang="el-GR" b="1">
                      <a:solidFill>
                        <a:srgbClr val="009900"/>
                      </a:solidFill>
                      <a:ea typeface="Arial" charset="0"/>
                      <a:cs typeface="Arial" charset="0"/>
                    </a:rPr>
                    <a:t>β</a:t>
                  </a:r>
                </a:p>
              </p:txBody>
            </p:sp>
            <p:sp>
              <p:nvSpPr>
                <p:cNvPr id="55352" name="Line 25"/>
                <p:cNvSpPr>
                  <a:spLocks noChangeShapeType="1"/>
                </p:cNvSpPr>
                <p:nvPr/>
              </p:nvSpPr>
              <p:spPr bwMode="auto">
                <a:xfrm>
                  <a:off x="5568" y="3024"/>
                  <a:ext cx="0" cy="672"/>
                </a:xfrm>
                <a:prstGeom prst="line">
                  <a:avLst/>
                </a:prstGeom>
                <a:noFill/>
                <a:ln w="28575">
                  <a:solidFill>
                    <a:srgbClr val="0099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53" name="Rectangle 26"/>
                <p:cNvSpPr>
                  <a:spLocks noChangeArrowheads="1"/>
                </p:cNvSpPr>
                <p:nvPr/>
              </p:nvSpPr>
              <p:spPr bwMode="auto">
                <a:xfrm>
                  <a:off x="5136" y="3696"/>
                  <a:ext cx="528" cy="528"/>
                </a:xfrm>
                <a:prstGeom prst="rect">
                  <a:avLst/>
                </a:prstGeom>
                <a:noFill/>
                <a:ln w="28575">
                  <a:solidFill>
                    <a:srgbClr val="0099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009900"/>
                      </a:solidFill>
                    </a:rPr>
                    <a:t>208</a:t>
                  </a:r>
                  <a:r>
                    <a:rPr lang="en-US" sz="2800" b="1">
                      <a:solidFill>
                        <a:srgbClr val="009900"/>
                      </a:solidFill>
                    </a:rPr>
                    <a:t>Pb</a:t>
                  </a:r>
                </a:p>
              </p:txBody>
            </p:sp>
            <p:sp>
              <p:nvSpPr>
                <p:cNvPr id="55354" name="Text Box 27"/>
                <p:cNvSpPr txBox="1">
                  <a:spLocks noChangeArrowheads="1"/>
                </p:cNvSpPr>
                <p:nvPr/>
              </p:nvSpPr>
              <p:spPr bwMode="auto">
                <a:xfrm>
                  <a:off x="5040" y="3264"/>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009900"/>
                      </a:solidFill>
                    </a:rPr>
                    <a:t>1</a:t>
                  </a:r>
                  <a:r>
                    <a:rPr lang="el-GR" b="1">
                      <a:solidFill>
                        <a:srgbClr val="009900"/>
                      </a:solidFill>
                      <a:ea typeface="Arial" charset="0"/>
                      <a:cs typeface="Arial" charset="0"/>
                    </a:rPr>
                    <a:t>α</a:t>
                  </a:r>
                  <a:r>
                    <a:rPr lang="en-US" b="1">
                      <a:solidFill>
                        <a:srgbClr val="009900"/>
                      </a:solidFill>
                      <a:ea typeface="Arial" charset="0"/>
                      <a:cs typeface="Arial" charset="0"/>
                    </a:rPr>
                    <a:t>, 1</a:t>
                  </a:r>
                  <a:r>
                    <a:rPr lang="el-GR" b="1">
                      <a:solidFill>
                        <a:srgbClr val="009900"/>
                      </a:solidFill>
                      <a:ea typeface="Arial" charset="0"/>
                      <a:cs typeface="Arial" charset="0"/>
                    </a:rPr>
                    <a:t>β</a:t>
                  </a:r>
                </a:p>
              </p:txBody>
            </p:sp>
          </p:grpSp>
          <p:sp>
            <p:nvSpPr>
              <p:cNvPr id="55335" name="AutoShape 28"/>
              <p:cNvSpPr>
                <a:spLocks noChangeArrowheads="1"/>
              </p:cNvSpPr>
              <p:nvPr/>
            </p:nvSpPr>
            <p:spPr bwMode="auto">
              <a:xfrm rot="10800000">
                <a:off x="4473" y="1422"/>
                <a:ext cx="615" cy="306"/>
              </a:xfrm>
              <a:prstGeom prst="notchedRightArrow">
                <a:avLst>
                  <a:gd name="adj1" fmla="val 50000"/>
                  <a:gd name="adj2" fmla="val 50245"/>
                </a:avLst>
              </a:prstGeom>
              <a:noFill/>
              <a:ln w="19050">
                <a:solidFill>
                  <a:srgbClr val="009900"/>
                </a:solidFill>
                <a:miter lim="800000"/>
                <a:headEnd/>
                <a:tailEnd/>
              </a:ln>
            </p:spPr>
            <p:txBody>
              <a:bodyPr rot="10800000" wrap="none" anchor="ctr">
                <a:prstTxWarp prst="textNoShape">
                  <a:avLst/>
                </a:prstTxWarp>
              </a:bodyPr>
              <a:lstStyle/>
              <a:p>
                <a:pPr algn="ctr" defTabSz="914400" fontAlgn="base">
                  <a:spcBef>
                    <a:spcPct val="0"/>
                  </a:spcBef>
                  <a:spcAft>
                    <a:spcPct val="0"/>
                  </a:spcAft>
                </a:pPr>
                <a:endParaRPr lang="en-US" sz="1400">
                  <a:solidFill>
                    <a:srgbClr val="000000"/>
                  </a:solidFill>
                </a:endParaRPr>
              </a:p>
            </p:txBody>
          </p:sp>
          <p:sp>
            <p:nvSpPr>
              <p:cNvPr id="55336" name="AutoShape 29"/>
              <p:cNvSpPr>
                <a:spLocks noChangeArrowheads="1"/>
              </p:cNvSpPr>
              <p:nvPr/>
            </p:nvSpPr>
            <p:spPr bwMode="auto">
              <a:xfrm rot="10800000">
                <a:off x="4464" y="2622"/>
                <a:ext cx="615" cy="306"/>
              </a:xfrm>
              <a:prstGeom prst="notchedRightArrow">
                <a:avLst>
                  <a:gd name="adj1" fmla="val 50000"/>
                  <a:gd name="adj2" fmla="val 50245"/>
                </a:avLst>
              </a:prstGeom>
              <a:noFill/>
              <a:ln w="19050">
                <a:solidFill>
                  <a:srgbClr val="009900"/>
                </a:solidFill>
                <a:miter lim="800000"/>
                <a:headEnd/>
                <a:tailEnd/>
              </a:ln>
            </p:spPr>
            <p:txBody>
              <a:bodyPr rot="10800000" wrap="none" anchor="ctr">
                <a:prstTxWarp prst="textNoShape">
                  <a:avLst/>
                </a:prstTxWarp>
              </a:bodyPr>
              <a:lstStyle/>
              <a:p>
                <a:pPr defTabSz="914400" fontAlgn="base">
                  <a:spcBef>
                    <a:spcPct val="0"/>
                  </a:spcBef>
                  <a:spcAft>
                    <a:spcPct val="0"/>
                  </a:spcAft>
                </a:pPr>
                <a:endParaRPr lang="en-US">
                  <a:solidFill>
                    <a:srgbClr val="000000"/>
                  </a:solidFill>
                </a:endParaRPr>
              </a:p>
            </p:txBody>
          </p:sp>
          <p:grpSp>
            <p:nvGrpSpPr>
              <p:cNvPr id="7" name="Group 30"/>
              <p:cNvGrpSpPr>
                <a:grpSpLocks/>
              </p:cNvGrpSpPr>
              <p:nvPr/>
            </p:nvGrpSpPr>
            <p:grpSpPr bwMode="auto">
              <a:xfrm>
                <a:off x="4642" y="2361"/>
                <a:ext cx="301" cy="327"/>
                <a:chOff x="2534" y="2538"/>
                <a:chExt cx="301" cy="327"/>
              </a:xfrm>
            </p:grpSpPr>
            <p:sp>
              <p:nvSpPr>
                <p:cNvPr id="55343" name="Text Box 31"/>
                <p:cNvSpPr txBox="1">
                  <a:spLocks noChangeArrowheads="1"/>
                </p:cNvSpPr>
                <p:nvPr/>
              </p:nvSpPr>
              <p:spPr bwMode="auto">
                <a:xfrm>
                  <a:off x="2534" y="2538"/>
                  <a:ext cx="301" cy="32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l-GR" sz="2800" b="1">
                      <a:solidFill>
                        <a:srgbClr val="009900"/>
                      </a:solidFill>
                      <a:latin typeface="Times New Roman" charset="0"/>
                      <a:ea typeface="Times New Roman" charset="0"/>
                      <a:cs typeface="Times New Roman" charset="0"/>
                    </a:rPr>
                    <a:t>ν</a:t>
                  </a:r>
                  <a:r>
                    <a:rPr lang="en-US" sz="2800" b="1" baseline="-25000">
                      <a:solidFill>
                        <a:srgbClr val="009900"/>
                      </a:solidFill>
                      <a:ea typeface="Times New Roman" charset="0"/>
                      <a:cs typeface="Times New Roman" charset="0"/>
                    </a:rPr>
                    <a:t>e</a:t>
                  </a:r>
                  <a:endParaRPr lang="el-GR" sz="2800" b="1">
                    <a:solidFill>
                      <a:srgbClr val="009900"/>
                    </a:solidFill>
                    <a:latin typeface="Times New Roman" charset="0"/>
                    <a:ea typeface="Times New Roman" charset="0"/>
                    <a:cs typeface="Times New Roman" charset="0"/>
                  </a:endParaRPr>
                </a:p>
              </p:txBody>
            </p:sp>
            <p:sp>
              <p:nvSpPr>
                <p:cNvPr id="55344" name="Line 32"/>
                <p:cNvSpPr>
                  <a:spLocks noChangeShapeType="1"/>
                </p:cNvSpPr>
                <p:nvPr/>
              </p:nvSpPr>
              <p:spPr bwMode="auto">
                <a:xfrm>
                  <a:off x="2592" y="2640"/>
                  <a:ext cx="96" cy="0"/>
                </a:xfrm>
                <a:prstGeom prst="line">
                  <a:avLst/>
                </a:prstGeom>
                <a:noFill/>
                <a:ln w="19050">
                  <a:solidFill>
                    <a:srgbClr val="0099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grpSp>
            <p:nvGrpSpPr>
              <p:cNvPr id="8" name="Group 33"/>
              <p:cNvGrpSpPr>
                <a:grpSpLocks/>
              </p:cNvGrpSpPr>
              <p:nvPr/>
            </p:nvGrpSpPr>
            <p:grpSpPr bwMode="auto">
              <a:xfrm>
                <a:off x="4642" y="1161"/>
                <a:ext cx="301" cy="327"/>
                <a:chOff x="2534" y="2538"/>
                <a:chExt cx="301" cy="327"/>
              </a:xfrm>
            </p:grpSpPr>
            <p:sp>
              <p:nvSpPr>
                <p:cNvPr id="55341" name="Text Box 34"/>
                <p:cNvSpPr txBox="1">
                  <a:spLocks noChangeArrowheads="1"/>
                </p:cNvSpPr>
                <p:nvPr/>
              </p:nvSpPr>
              <p:spPr bwMode="auto">
                <a:xfrm>
                  <a:off x="2534" y="2538"/>
                  <a:ext cx="301" cy="32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l-GR" sz="2800" b="1">
                      <a:solidFill>
                        <a:srgbClr val="009900"/>
                      </a:solidFill>
                      <a:latin typeface="Times New Roman" charset="0"/>
                      <a:ea typeface="Times New Roman" charset="0"/>
                      <a:cs typeface="Times New Roman" charset="0"/>
                    </a:rPr>
                    <a:t>ν</a:t>
                  </a:r>
                  <a:r>
                    <a:rPr lang="en-US" sz="2800" b="1" baseline="-25000">
                      <a:solidFill>
                        <a:srgbClr val="009900"/>
                      </a:solidFill>
                      <a:ea typeface="Times New Roman" charset="0"/>
                      <a:cs typeface="Times New Roman" charset="0"/>
                    </a:rPr>
                    <a:t>e</a:t>
                  </a:r>
                  <a:endParaRPr lang="el-GR" sz="2800" b="1">
                    <a:solidFill>
                      <a:srgbClr val="009900"/>
                    </a:solidFill>
                    <a:latin typeface="Times New Roman" charset="0"/>
                    <a:ea typeface="Times New Roman" charset="0"/>
                    <a:cs typeface="Times New Roman" charset="0"/>
                  </a:endParaRPr>
                </a:p>
              </p:txBody>
            </p:sp>
            <p:sp>
              <p:nvSpPr>
                <p:cNvPr id="55342" name="Line 35"/>
                <p:cNvSpPr>
                  <a:spLocks noChangeShapeType="1"/>
                </p:cNvSpPr>
                <p:nvPr/>
              </p:nvSpPr>
              <p:spPr bwMode="auto">
                <a:xfrm>
                  <a:off x="2592" y="2640"/>
                  <a:ext cx="96" cy="0"/>
                </a:xfrm>
                <a:prstGeom prst="line">
                  <a:avLst/>
                </a:prstGeom>
                <a:noFill/>
                <a:ln w="19050">
                  <a:solidFill>
                    <a:srgbClr val="0099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sp>
            <p:nvSpPr>
              <p:cNvPr id="55339" name="Text Box 36"/>
              <p:cNvSpPr txBox="1">
                <a:spLocks noChangeArrowheads="1"/>
              </p:cNvSpPr>
              <p:nvPr/>
            </p:nvSpPr>
            <p:spPr bwMode="auto">
              <a:xfrm>
                <a:off x="4512" y="2688"/>
                <a:ext cx="533" cy="19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a:solidFill>
                      <a:srgbClr val="009900"/>
                    </a:solidFill>
                  </a:rPr>
                  <a:t>2.3 MeV</a:t>
                </a:r>
              </a:p>
            </p:txBody>
          </p:sp>
          <p:sp>
            <p:nvSpPr>
              <p:cNvPr id="55340" name="Text Box 37"/>
              <p:cNvSpPr txBox="1">
                <a:spLocks noChangeArrowheads="1"/>
              </p:cNvSpPr>
              <p:nvPr/>
            </p:nvSpPr>
            <p:spPr bwMode="auto">
              <a:xfrm>
                <a:off x="4512" y="1488"/>
                <a:ext cx="533" cy="19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a:solidFill>
                      <a:srgbClr val="009900"/>
                    </a:solidFill>
                  </a:rPr>
                  <a:t>2.1 MeV</a:t>
                </a:r>
              </a:p>
            </p:txBody>
          </p:sp>
        </p:grpSp>
        <p:sp>
          <p:nvSpPr>
            <p:cNvPr id="55308" name="Rectangle 38"/>
            <p:cNvSpPr>
              <a:spLocks noChangeArrowheads="1"/>
            </p:cNvSpPr>
            <p:nvPr/>
          </p:nvSpPr>
          <p:spPr bwMode="auto">
            <a:xfrm>
              <a:off x="96" y="90"/>
              <a:ext cx="528" cy="528"/>
            </a:xfrm>
            <a:prstGeom prst="rect">
              <a:avLst/>
            </a:prstGeom>
            <a:noFill/>
            <a:ln w="28575">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CC0000"/>
                  </a:solidFill>
                </a:rPr>
                <a:t>238</a:t>
              </a:r>
              <a:r>
                <a:rPr lang="en-US" sz="2800" b="1">
                  <a:solidFill>
                    <a:srgbClr val="CC0000"/>
                  </a:solidFill>
                </a:rPr>
                <a:t>U</a:t>
              </a:r>
            </a:p>
          </p:txBody>
        </p:sp>
        <p:sp>
          <p:nvSpPr>
            <p:cNvPr id="55309" name="Rectangle 39"/>
            <p:cNvSpPr>
              <a:spLocks noChangeArrowheads="1"/>
            </p:cNvSpPr>
            <p:nvPr/>
          </p:nvSpPr>
          <p:spPr bwMode="auto">
            <a:xfrm>
              <a:off x="96" y="1290"/>
              <a:ext cx="528" cy="528"/>
            </a:xfrm>
            <a:prstGeom prst="rect">
              <a:avLst/>
            </a:prstGeom>
            <a:noFill/>
            <a:ln w="28575">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CC0000"/>
                  </a:solidFill>
                </a:rPr>
                <a:t>234</a:t>
              </a:r>
              <a:r>
                <a:rPr lang="en-US" sz="2800" b="1">
                  <a:solidFill>
                    <a:srgbClr val="CC0000"/>
                  </a:solidFill>
                </a:rPr>
                <a:t>Pa</a:t>
              </a:r>
            </a:p>
          </p:txBody>
        </p:sp>
        <p:sp>
          <p:nvSpPr>
            <p:cNvPr id="55310" name="Rectangle 40"/>
            <p:cNvSpPr>
              <a:spLocks noChangeArrowheads="1"/>
            </p:cNvSpPr>
            <p:nvPr/>
          </p:nvSpPr>
          <p:spPr bwMode="auto">
            <a:xfrm>
              <a:off x="96" y="2490"/>
              <a:ext cx="528" cy="528"/>
            </a:xfrm>
            <a:prstGeom prst="rect">
              <a:avLst/>
            </a:prstGeom>
            <a:noFill/>
            <a:ln w="28575">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CC0000"/>
                  </a:solidFill>
                </a:rPr>
                <a:t>214</a:t>
              </a:r>
              <a:r>
                <a:rPr lang="en-US" sz="2800" b="1">
                  <a:solidFill>
                    <a:srgbClr val="CC0000"/>
                  </a:solidFill>
                </a:rPr>
                <a:t>Bi</a:t>
              </a:r>
            </a:p>
          </p:txBody>
        </p:sp>
        <p:sp>
          <p:nvSpPr>
            <p:cNvPr id="55311" name="Line 41"/>
            <p:cNvSpPr>
              <a:spLocks noChangeShapeType="1"/>
            </p:cNvSpPr>
            <p:nvPr/>
          </p:nvSpPr>
          <p:spPr bwMode="auto">
            <a:xfrm>
              <a:off x="192" y="618"/>
              <a:ext cx="0" cy="672"/>
            </a:xfrm>
            <a:prstGeom prst="line">
              <a:avLst/>
            </a:prstGeom>
            <a:noFill/>
            <a:ln w="28575">
              <a:solidFill>
                <a:srgbClr val="CC00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12" name="Line 42"/>
            <p:cNvSpPr>
              <a:spLocks noChangeShapeType="1"/>
            </p:cNvSpPr>
            <p:nvPr/>
          </p:nvSpPr>
          <p:spPr bwMode="auto">
            <a:xfrm>
              <a:off x="192" y="1818"/>
              <a:ext cx="0" cy="672"/>
            </a:xfrm>
            <a:prstGeom prst="line">
              <a:avLst/>
            </a:prstGeom>
            <a:noFill/>
            <a:ln w="28575">
              <a:solidFill>
                <a:srgbClr val="CC00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13" name="Text Box 43"/>
            <p:cNvSpPr txBox="1">
              <a:spLocks noChangeArrowheads="1"/>
            </p:cNvSpPr>
            <p:nvPr/>
          </p:nvSpPr>
          <p:spPr bwMode="auto">
            <a:xfrm>
              <a:off x="192" y="858"/>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CC0000"/>
                  </a:solidFill>
                </a:rPr>
                <a:t>1</a:t>
              </a:r>
              <a:r>
                <a:rPr lang="el-GR" b="1">
                  <a:solidFill>
                    <a:srgbClr val="CC0000"/>
                  </a:solidFill>
                  <a:ea typeface="Arial" charset="0"/>
                  <a:cs typeface="Arial" charset="0"/>
                </a:rPr>
                <a:t>α</a:t>
              </a:r>
              <a:r>
                <a:rPr lang="en-US" b="1">
                  <a:solidFill>
                    <a:srgbClr val="CC0000"/>
                  </a:solidFill>
                  <a:ea typeface="Arial" charset="0"/>
                  <a:cs typeface="Arial" charset="0"/>
                </a:rPr>
                <a:t>, 1</a:t>
              </a:r>
              <a:r>
                <a:rPr lang="el-GR" b="1">
                  <a:solidFill>
                    <a:srgbClr val="CC0000"/>
                  </a:solidFill>
                  <a:ea typeface="Arial" charset="0"/>
                  <a:cs typeface="Arial" charset="0"/>
                </a:rPr>
                <a:t>β</a:t>
              </a:r>
            </a:p>
          </p:txBody>
        </p:sp>
        <p:sp>
          <p:nvSpPr>
            <p:cNvPr id="55314" name="Text Box 44"/>
            <p:cNvSpPr txBox="1">
              <a:spLocks noChangeArrowheads="1"/>
            </p:cNvSpPr>
            <p:nvPr/>
          </p:nvSpPr>
          <p:spPr bwMode="auto">
            <a:xfrm>
              <a:off x="192" y="2058"/>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CC0000"/>
                  </a:solidFill>
                </a:rPr>
                <a:t>5</a:t>
              </a:r>
              <a:r>
                <a:rPr lang="el-GR" b="1">
                  <a:solidFill>
                    <a:srgbClr val="CC0000"/>
                  </a:solidFill>
                  <a:ea typeface="Arial" charset="0"/>
                  <a:cs typeface="Arial" charset="0"/>
                </a:rPr>
                <a:t>α</a:t>
              </a:r>
              <a:r>
                <a:rPr lang="en-US" b="1">
                  <a:solidFill>
                    <a:srgbClr val="CC0000"/>
                  </a:solidFill>
                  <a:ea typeface="Arial" charset="0"/>
                  <a:cs typeface="Arial" charset="0"/>
                </a:rPr>
                <a:t>, 2</a:t>
              </a:r>
              <a:r>
                <a:rPr lang="el-GR" b="1">
                  <a:solidFill>
                    <a:srgbClr val="CC0000"/>
                  </a:solidFill>
                  <a:ea typeface="Arial" charset="0"/>
                  <a:cs typeface="Arial" charset="0"/>
                </a:rPr>
                <a:t>β</a:t>
              </a:r>
            </a:p>
          </p:txBody>
        </p:sp>
        <p:sp>
          <p:nvSpPr>
            <p:cNvPr id="55315" name="Line 45"/>
            <p:cNvSpPr>
              <a:spLocks noChangeShapeType="1"/>
            </p:cNvSpPr>
            <p:nvPr/>
          </p:nvSpPr>
          <p:spPr bwMode="auto">
            <a:xfrm>
              <a:off x="192" y="3018"/>
              <a:ext cx="0" cy="672"/>
            </a:xfrm>
            <a:prstGeom prst="line">
              <a:avLst/>
            </a:prstGeom>
            <a:noFill/>
            <a:ln w="28575">
              <a:solidFill>
                <a:srgbClr val="CC00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16" name="Rectangle 46"/>
            <p:cNvSpPr>
              <a:spLocks noChangeArrowheads="1"/>
            </p:cNvSpPr>
            <p:nvPr/>
          </p:nvSpPr>
          <p:spPr bwMode="auto">
            <a:xfrm>
              <a:off x="96" y="3690"/>
              <a:ext cx="528" cy="528"/>
            </a:xfrm>
            <a:prstGeom prst="rect">
              <a:avLst/>
            </a:prstGeom>
            <a:noFill/>
            <a:ln w="28575">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CC0000"/>
                  </a:solidFill>
                </a:rPr>
                <a:t>206</a:t>
              </a:r>
              <a:r>
                <a:rPr lang="en-US" sz="2800" b="1">
                  <a:solidFill>
                    <a:srgbClr val="CC0000"/>
                  </a:solidFill>
                </a:rPr>
                <a:t>Pb</a:t>
              </a:r>
            </a:p>
          </p:txBody>
        </p:sp>
        <p:sp>
          <p:nvSpPr>
            <p:cNvPr id="55317" name="Text Box 47"/>
            <p:cNvSpPr txBox="1">
              <a:spLocks noChangeArrowheads="1"/>
            </p:cNvSpPr>
            <p:nvPr/>
          </p:nvSpPr>
          <p:spPr bwMode="auto">
            <a:xfrm>
              <a:off x="182" y="3233"/>
              <a:ext cx="533"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CC0000"/>
                  </a:solidFill>
                </a:rPr>
                <a:t>2</a:t>
              </a:r>
              <a:r>
                <a:rPr lang="el-GR" b="1">
                  <a:solidFill>
                    <a:srgbClr val="CC0000"/>
                  </a:solidFill>
                  <a:ea typeface="Arial" charset="0"/>
                  <a:cs typeface="Arial" charset="0"/>
                </a:rPr>
                <a:t>α</a:t>
              </a:r>
              <a:r>
                <a:rPr lang="en-US" b="1">
                  <a:solidFill>
                    <a:srgbClr val="CC0000"/>
                  </a:solidFill>
                  <a:ea typeface="Arial" charset="0"/>
                  <a:cs typeface="Arial" charset="0"/>
                </a:rPr>
                <a:t>, 3</a:t>
              </a:r>
              <a:r>
                <a:rPr lang="el-GR" b="1">
                  <a:solidFill>
                    <a:srgbClr val="CC0000"/>
                  </a:solidFill>
                  <a:ea typeface="Arial" charset="0"/>
                  <a:cs typeface="Arial" charset="0"/>
                </a:rPr>
                <a:t>β</a:t>
              </a:r>
            </a:p>
          </p:txBody>
        </p:sp>
        <p:sp>
          <p:nvSpPr>
            <p:cNvPr id="55318" name="AutoShape 48"/>
            <p:cNvSpPr>
              <a:spLocks noChangeArrowheads="1"/>
            </p:cNvSpPr>
            <p:nvPr/>
          </p:nvSpPr>
          <p:spPr bwMode="auto">
            <a:xfrm>
              <a:off x="672" y="1416"/>
              <a:ext cx="615" cy="306"/>
            </a:xfrm>
            <a:prstGeom prst="notchedRightArrow">
              <a:avLst>
                <a:gd name="adj1" fmla="val 50000"/>
                <a:gd name="adj2" fmla="val 50245"/>
              </a:avLst>
            </a:prstGeom>
            <a:noFill/>
            <a:ln w="19050">
              <a:solidFill>
                <a:srgbClr val="CC0000"/>
              </a:solidFill>
              <a:miter lim="800000"/>
              <a:headEnd/>
              <a:tailEnd/>
            </a:ln>
          </p:spPr>
          <p:txBody>
            <a:bodyPr wrap="none" anchor="ctr">
              <a:prstTxWarp prst="textNoShape">
                <a:avLst/>
              </a:prstTxWarp>
            </a:bodyPr>
            <a:lstStyle/>
            <a:p>
              <a:pPr defTabSz="914400" fontAlgn="base">
                <a:spcBef>
                  <a:spcPct val="0"/>
                </a:spcBef>
                <a:spcAft>
                  <a:spcPct val="0"/>
                </a:spcAft>
              </a:pPr>
              <a:endParaRPr lang="en-US">
                <a:solidFill>
                  <a:srgbClr val="000000"/>
                </a:solidFill>
              </a:endParaRPr>
            </a:p>
          </p:txBody>
        </p:sp>
        <p:sp>
          <p:nvSpPr>
            <p:cNvPr id="55319" name="AutoShape 49"/>
            <p:cNvSpPr>
              <a:spLocks noChangeArrowheads="1"/>
            </p:cNvSpPr>
            <p:nvPr/>
          </p:nvSpPr>
          <p:spPr bwMode="auto">
            <a:xfrm>
              <a:off x="672" y="2616"/>
              <a:ext cx="615" cy="306"/>
            </a:xfrm>
            <a:prstGeom prst="notchedRightArrow">
              <a:avLst>
                <a:gd name="adj1" fmla="val 50000"/>
                <a:gd name="adj2" fmla="val 50245"/>
              </a:avLst>
            </a:prstGeom>
            <a:noFill/>
            <a:ln w="19050">
              <a:solidFill>
                <a:srgbClr val="CC0000"/>
              </a:solidFill>
              <a:miter lim="800000"/>
              <a:headEnd/>
              <a:tailEnd/>
            </a:ln>
          </p:spPr>
          <p:txBody>
            <a:bodyPr wrap="none" anchor="ctr">
              <a:prstTxWarp prst="textNoShape">
                <a:avLst/>
              </a:prstTxWarp>
            </a:bodyPr>
            <a:lstStyle/>
            <a:p>
              <a:pPr algn="ctr" defTabSz="914400" fontAlgn="base">
                <a:spcBef>
                  <a:spcPct val="0"/>
                </a:spcBef>
                <a:spcAft>
                  <a:spcPct val="0"/>
                </a:spcAft>
              </a:pPr>
              <a:endParaRPr lang="en-US">
                <a:solidFill>
                  <a:srgbClr val="FF0000"/>
                </a:solidFill>
              </a:endParaRPr>
            </a:p>
          </p:txBody>
        </p:sp>
        <p:grpSp>
          <p:nvGrpSpPr>
            <p:cNvPr id="9" name="Group 50"/>
            <p:cNvGrpSpPr>
              <a:grpSpLocks/>
            </p:cNvGrpSpPr>
            <p:nvPr/>
          </p:nvGrpSpPr>
          <p:grpSpPr bwMode="auto">
            <a:xfrm>
              <a:off x="768" y="2355"/>
              <a:ext cx="301" cy="327"/>
              <a:chOff x="2534" y="2538"/>
              <a:chExt cx="301" cy="327"/>
            </a:xfrm>
          </p:grpSpPr>
          <p:sp>
            <p:nvSpPr>
              <p:cNvPr id="55332" name="Text Box 51"/>
              <p:cNvSpPr txBox="1">
                <a:spLocks noChangeArrowheads="1"/>
              </p:cNvSpPr>
              <p:nvPr/>
            </p:nvSpPr>
            <p:spPr bwMode="auto">
              <a:xfrm>
                <a:off x="2534" y="2538"/>
                <a:ext cx="301" cy="32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l-GR" sz="2800" b="1">
                    <a:solidFill>
                      <a:srgbClr val="CC0000"/>
                    </a:solidFill>
                    <a:latin typeface="Times New Roman" charset="0"/>
                    <a:ea typeface="Times New Roman" charset="0"/>
                    <a:cs typeface="Times New Roman" charset="0"/>
                  </a:rPr>
                  <a:t>ν</a:t>
                </a:r>
                <a:r>
                  <a:rPr lang="en-US" sz="2800" b="1" baseline="-25000">
                    <a:solidFill>
                      <a:srgbClr val="CC0000"/>
                    </a:solidFill>
                    <a:ea typeface="Times New Roman" charset="0"/>
                    <a:cs typeface="Times New Roman" charset="0"/>
                  </a:rPr>
                  <a:t>e</a:t>
                </a:r>
                <a:endParaRPr lang="el-GR" sz="2800" b="1">
                  <a:solidFill>
                    <a:srgbClr val="CC0000"/>
                  </a:solidFill>
                  <a:latin typeface="Times New Roman" charset="0"/>
                  <a:ea typeface="Times New Roman" charset="0"/>
                  <a:cs typeface="Times New Roman" charset="0"/>
                </a:endParaRPr>
              </a:p>
            </p:txBody>
          </p:sp>
          <p:sp>
            <p:nvSpPr>
              <p:cNvPr id="55333" name="Line 52"/>
              <p:cNvSpPr>
                <a:spLocks noChangeShapeType="1"/>
              </p:cNvSpPr>
              <p:nvPr/>
            </p:nvSpPr>
            <p:spPr bwMode="auto">
              <a:xfrm>
                <a:off x="2592" y="2640"/>
                <a:ext cx="96" cy="0"/>
              </a:xfrm>
              <a:prstGeom prst="line">
                <a:avLst/>
              </a:prstGeom>
              <a:noFill/>
              <a:ln w="19050">
                <a:solidFill>
                  <a:srgbClr val="CC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grpSp>
          <p:nvGrpSpPr>
            <p:cNvPr id="10" name="Group 53"/>
            <p:cNvGrpSpPr>
              <a:grpSpLocks/>
            </p:cNvGrpSpPr>
            <p:nvPr/>
          </p:nvGrpSpPr>
          <p:grpSpPr bwMode="auto">
            <a:xfrm>
              <a:off x="768" y="1155"/>
              <a:ext cx="301" cy="327"/>
              <a:chOff x="2534" y="2538"/>
              <a:chExt cx="301" cy="327"/>
            </a:xfrm>
          </p:grpSpPr>
          <p:sp>
            <p:nvSpPr>
              <p:cNvPr id="55330" name="Text Box 54"/>
              <p:cNvSpPr txBox="1">
                <a:spLocks noChangeArrowheads="1"/>
              </p:cNvSpPr>
              <p:nvPr/>
            </p:nvSpPr>
            <p:spPr bwMode="auto">
              <a:xfrm>
                <a:off x="2534" y="2538"/>
                <a:ext cx="301" cy="32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l-GR" sz="2800" b="1">
                    <a:solidFill>
                      <a:srgbClr val="CC0000"/>
                    </a:solidFill>
                    <a:latin typeface="Times New Roman" charset="0"/>
                    <a:ea typeface="Times New Roman" charset="0"/>
                    <a:cs typeface="Times New Roman" charset="0"/>
                  </a:rPr>
                  <a:t>ν</a:t>
                </a:r>
                <a:r>
                  <a:rPr lang="en-US" sz="2800" b="1" baseline="-25000">
                    <a:solidFill>
                      <a:srgbClr val="CC0000"/>
                    </a:solidFill>
                    <a:ea typeface="Times New Roman" charset="0"/>
                    <a:cs typeface="Times New Roman" charset="0"/>
                  </a:rPr>
                  <a:t>e</a:t>
                </a:r>
                <a:endParaRPr lang="el-GR" sz="2800" b="1">
                  <a:solidFill>
                    <a:srgbClr val="CC0000"/>
                  </a:solidFill>
                  <a:latin typeface="Times New Roman" charset="0"/>
                  <a:ea typeface="Times New Roman" charset="0"/>
                  <a:cs typeface="Times New Roman" charset="0"/>
                </a:endParaRPr>
              </a:p>
            </p:txBody>
          </p:sp>
          <p:sp>
            <p:nvSpPr>
              <p:cNvPr id="55331" name="Line 55"/>
              <p:cNvSpPr>
                <a:spLocks noChangeShapeType="1"/>
              </p:cNvSpPr>
              <p:nvPr/>
            </p:nvSpPr>
            <p:spPr bwMode="auto">
              <a:xfrm>
                <a:off x="2592" y="2640"/>
                <a:ext cx="96" cy="0"/>
              </a:xfrm>
              <a:prstGeom prst="line">
                <a:avLst/>
              </a:prstGeom>
              <a:noFill/>
              <a:ln w="19050">
                <a:solidFill>
                  <a:srgbClr val="CC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sp>
          <p:nvSpPr>
            <p:cNvPr id="55322" name="Text Box 56"/>
            <p:cNvSpPr txBox="1">
              <a:spLocks noChangeArrowheads="1"/>
            </p:cNvSpPr>
            <p:nvPr/>
          </p:nvSpPr>
          <p:spPr bwMode="auto">
            <a:xfrm>
              <a:off x="720" y="1482"/>
              <a:ext cx="533" cy="19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a:solidFill>
                    <a:srgbClr val="CC0000"/>
                  </a:solidFill>
                </a:rPr>
                <a:t>2.3 MeV</a:t>
              </a:r>
            </a:p>
          </p:txBody>
        </p:sp>
        <p:sp>
          <p:nvSpPr>
            <p:cNvPr id="55323" name="Text Box 57"/>
            <p:cNvSpPr txBox="1">
              <a:spLocks noChangeArrowheads="1"/>
            </p:cNvSpPr>
            <p:nvPr/>
          </p:nvSpPr>
          <p:spPr bwMode="auto">
            <a:xfrm>
              <a:off x="720" y="2682"/>
              <a:ext cx="533" cy="19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b="1">
                  <a:solidFill>
                    <a:srgbClr val="CC0000"/>
                  </a:solidFill>
                </a:rPr>
                <a:t>3.3 MeV</a:t>
              </a:r>
            </a:p>
          </p:txBody>
        </p:sp>
        <p:grpSp>
          <p:nvGrpSpPr>
            <p:cNvPr id="11" name="Group 58"/>
            <p:cNvGrpSpPr>
              <a:grpSpLocks/>
            </p:cNvGrpSpPr>
            <p:nvPr/>
          </p:nvGrpSpPr>
          <p:grpSpPr bwMode="auto">
            <a:xfrm>
              <a:off x="1328" y="3162"/>
              <a:ext cx="1824" cy="528"/>
              <a:chOff x="1232" y="3696"/>
              <a:chExt cx="1824" cy="528"/>
            </a:xfrm>
          </p:grpSpPr>
          <p:sp>
            <p:nvSpPr>
              <p:cNvPr id="55326" name="Rectangle 59"/>
              <p:cNvSpPr>
                <a:spLocks noChangeArrowheads="1"/>
              </p:cNvSpPr>
              <p:nvPr/>
            </p:nvSpPr>
            <p:spPr bwMode="auto">
              <a:xfrm>
                <a:off x="1232" y="3696"/>
                <a:ext cx="528" cy="528"/>
              </a:xfrm>
              <a:prstGeom prst="rect">
                <a:avLst/>
              </a:prstGeom>
              <a:noFill/>
              <a:ln w="28575">
                <a:solidFill>
                  <a:schemeClr val="accent2"/>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333399"/>
                    </a:solidFill>
                  </a:rPr>
                  <a:t>40</a:t>
                </a:r>
                <a:r>
                  <a:rPr lang="en-US" sz="2800" b="1">
                    <a:solidFill>
                      <a:srgbClr val="333399"/>
                    </a:solidFill>
                  </a:rPr>
                  <a:t>K</a:t>
                </a:r>
              </a:p>
            </p:txBody>
          </p:sp>
          <p:sp>
            <p:nvSpPr>
              <p:cNvPr id="55327" name="Rectangle 60"/>
              <p:cNvSpPr>
                <a:spLocks noChangeArrowheads="1"/>
              </p:cNvSpPr>
              <p:nvPr/>
            </p:nvSpPr>
            <p:spPr bwMode="auto">
              <a:xfrm>
                <a:off x="2528" y="3696"/>
                <a:ext cx="528" cy="528"/>
              </a:xfrm>
              <a:prstGeom prst="rect">
                <a:avLst/>
              </a:prstGeom>
              <a:noFill/>
              <a:ln w="28575">
                <a:solidFill>
                  <a:schemeClr val="accent2"/>
                </a:solidFill>
                <a:miter lim="800000"/>
                <a:headEnd/>
                <a:tailEnd/>
              </a:ln>
            </p:spPr>
            <p:txBody>
              <a:bodyPr wrap="none" anchor="ctr">
                <a:prstTxWarp prst="textNoShape">
                  <a:avLst/>
                </a:prstTxWarp>
              </a:bodyPr>
              <a:lstStyle/>
              <a:p>
                <a:pPr algn="ctr" defTabSz="914400" fontAlgn="base">
                  <a:spcBef>
                    <a:spcPct val="0"/>
                  </a:spcBef>
                  <a:spcAft>
                    <a:spcPct val="0"/>
                  </a:spcAft>
                </a:pPr>
                <a:r>
                  <a:rPr lang="en-US" sz="2400" b="1" baseline="30000">
                    <a:solidFill>
                      <a:srgbClr val="333399"/>
                    </a:solidFill>
                  </a:rPr>
                  <a:t>40</a:t>
                </a:r>
                <a:r>
                  <a:rPr lang="en-US" sz="2800" b="1">
                    <a:solidFill>
                      <a:srgbClr val="333399"/>
                    </a:solidFill>
                  </a:rPr>
                  <a:t>Ca</a:t>
                </a:r>
              </a:p>
            </p:txBody>
          </p:sp>
          <p:sp>
            <p:nvSpPr>
              <p:cNvPr id="55328" name="Line 61"/>
              <p:cNvSpPr>
                <a:spLocks noChangeShapeType="1"/>
              </p:cNvSpPr>
              <p:nvPr/>
            </p:nvSpPr>
            <p:spPr bwMode="auto">
              <a:xfrm>
                <a:off x="1760" y="4080"/>
                <a:ext cx="768" cy="0"/>
              </a:xfrm>
              <a:prstGeom prst="line">
                <a:avLst/>
              </a:prstGeom>
              <a:noFill/>
              <a:ln w="28575">
                <a:solidFill>
                  <a:schemeClr val="accent2"/>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5329" name="Text Box 62"/>
              <p:cNvSpPr txBox="1">
                <a:spLocks noChangeArrowheads="1"/>
              </p:cNvSpPr>
              <p:nvPr/>
            </p:nvSpPr>
            <p:spPr bwMode="auto">
              <a:xfrm>
                <a:off x="1961" y="3849"/>
                <a:ext cx="284" cy="2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b="1">
                    <a:solidFill>
                      <a:srgbClr val="333399"/>
                    </a:solidFill>
                    <a:ea typeface="Arial" charset="0"/>
                    <a:cs typeface="Arial" charset="0"/>
                  </a:rPr>
                  <a:t>1</a:t>
                </a:r>
                <a:r>
                  <a:rPr lang="el-GR" b="1">
                    <a:solidFill>
                      <a:srgbClr val="333399"/>
                    </a:solidFill>
                    <a:ea typeface="Arial" charset="0"/>
                    <a:cs typeface="Arial" charset="0"/>
                  </a:rPr>
                  <a:t>β</a:t>
                </a:r>
              </a:p>
            </p:txBody>
          </p:sp>
        </p:grpSp>
        <p:sp>
          <p:nvSpPr>
            <p:cNvPr id="55325" name="Text Box 63"/>
            <p:cNvSpPr txBox="1">
              <a:spLocks noChangeArrowheads="1"/>
            </p:cNvSpPr>
            <p:nvPr/>
          </p:nvSpPr>
          <p:spPr bwMode="auto">
            <a:xfrm>
              <a:off x="768" y="3748"/>
              <a:ext cx="4272" cy="536"/>
            </a:xfrm>
            <a:prstGeom prst="rect">
              <a:avLst/>
            </a:prstGeom>
            <a:noFill/>
            <a:ln w="28575">
              <a:solidFill>
                <a:srgbClr val="FF0000"/>
              </a:solidFill>
              <a:miter lim="800000"/>
              <a:headEnd/>
              <a:tailEnd/>
            </a:ln>
          </p:spPr>
          <p:txBody>
            <a:bodyPr>
              <a:prstTxWarp prst="textNoShape">
                <a:avLst/>
              </a:prstTxWarp>
              <a:spAutoFit/>
            </a:bodyPr>
            <a:lstStyle/>
            <a:p>
              <a:pPr algn="ctr" defTabSz="914400" fontAlgn="base">
                <a:spcBef>
                  <a:spcPct val="0"/>
                </a:spcBef>
                <a:spcAft>
                  <a:spcPct val="0"/>
                </a:spcAft>
              </a:pPr>
              <a:r>
                <a:rPr lang="en-US" sz="2400" b="1">
                  <a:solidFill>
                    <a:srgbClr val="0000FF"/>
                  </a:solidFill>
                </a:rPr>
                <a:t>Terrestrial antineutrinos from </a:t>
              </a:r>
            </a:p>
            <a:p>
              <a:pPr algn="ctr" defTabSz="914400" fontAlgn="base">
                <a:spcBef>
                  <a:spcPct val="0"/>
                </a:spcBef>
                <a:spcAft>
                  <a:spcPct val="0"/>
                </a:spcAft>
              </a:pPr>
              <a:r>
                <a:rPr lang="en-US" sz="2400" b="1">
                  <a:solidFill>
                    <a:srgbClr val="0000FF"/>
                  </a:solidFill>
                </a:rPr>
                <a:t>uranium and thorium are detectable</a:t>
              </a:r>
            </a:p>
          </p:txBody>
        </p:sp>
      </p:grpSp>
      <p:sp>
        <p:nvSpPr>
          <p:cNvPr id="67" name="Oval Callout 66"/>
          <p:cNvSpPr/>
          <p:nvPr/>
        </p:nvSpPr>
        <p:spPr>
          <a:xfrm>
            <a:off x="5283200" y="4838700"/>
            <a:ext cx="1778000" cy="968375"/>
          </a:xfrm>
          <a:prstGeom prst="wedgeEllipse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sp>
        <p:nvSpPr>
          <p:cNvPr id="55300" name="TextBox 67"/>
          <p:cNvSpPr txBox="1">
            <a:spLocks noChangeArrowheads="1"/>
          </p:cNvSpPr>
          <p:nvPr/>
        </p:nvSpPr>
        <p:spPr bwMode="auto">
          <a:xfrm>
            <a:off x="5275263" y="4960938"/>
            <a:ext cx="1757362" cy="830262"/>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sz="1600" b="1" smtClean="0">
                <a:solidFill>
                  <a:srgbClr val="000000"/>
                </a:solidFill>
              </a:rPr>
              <a:t>Efforts to detect</a:t>
            </a:r>
          </a:p>
          <a:p>
            <a:pPr algn="ctr" defTabSz="914400" fontAlgn="base">
              <a:spcBef>
                <a:spcPct val="0"/>
              </a:spcBef>
              <a:spcAft>
                <a:spcPct val="0"/>
              </a:spcAft>
            </a:pPr>
            <a:r>
              <a:rPr lang="en-US" sz="1600" b="1" smtClean="0">
                <a:solidFill>
                  <a:srgbClr val="000000"/>
                </a:solidFill>
              </a:rPr>
              <a:t>K geonus</a:t>
            </a:r>
          </a:p>
          <a:p>
            <a:pPr algn="ctr" defTabSz="914400" fontAlgn="base">
              <a:spcBef>
                <a:spcPct val="0"/>
              </a:spcBef>
              <a:spcAft>
                <a:spcPct val="0"/>
              </a:spcAft>
            </a:pPr>
            <a:r>
              <a:rPr lang="en-US" sz="1600" b="1" smtClean="0">
                <a:solidFill>
                  <a:srgbClr val="000000"/>
                </a:solidFill>
              </a:rPr>
              <a:t>underway</a:t>
            </a:r>
          </a:p>
        </p:txBody>
      </p:sp>
      <p:sp>
        <p:nvSpPr>
          <p:cNvPr id="55301" name="TextBox 65"/>
          <p:cNvSpPr txBox="1">
            <a:spLocks noChangeArrowheads="1"/>
          </p:cNvSpPr>
          <p:nvPr/>
        </p:nvSpPr>
        <p:spPr bwMode="auto">
          <a:xfrm>
            <a:off x="1079500" y="2590800"/>
            <a:ext cx="698500" cy="4000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smtClean="0">
                <a:solidFill>
                  <a:srgbClr val="000000"/>
                </a:solidFill>
              </a:rPr>
              <a:t>31%</a:t>
            </a:r>
          </a:p>
        </p:txBody>
      </p:sp>
      <p:sp>
        <p:nvSpPr>
          <p:cNvPr id="55302" name="TextBox 67"/>
          <p:cNvSpPr txBox="1">
            <a:spLocks noChangeArrowheads="1"/>
          </p:cNvSpPr>
          <p:nvPr/>
        </p:nvSpPr>
        <p:spPr bwMode="auto">
          <a:xfrm>
            <a:off x="1168400" y="4508500"/>
            <a:ext cx="698500" cy="4000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dirty="0" smtClean="0">
                <a:solidFill>
                  <a:srgbClr val="000000"/>
                </a:solidFill>
              </a:rPr>
              <a:t>48%</a:t>
            </a:r>
          </a:p>
        </p:txBody>
      </p:sp>
      <p:sp>
        <p:nvSpPr>
          <p:cNvPr id="55303" name="TextBox 68"/>
          <p:cNvSpPr txBox="1">
            <a:spLocks noChangeArrowheads="1"/>
          </p:cNvSpPr>
          <p:nvPr/>
        </p:nvSpPr>
        <p:spPr bwMode="auto">
          <a:xfrm>
            <a:off x="7327900" y="4521200"/>
            <a:ext cx="698500" cy="4000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smtClean="0">
                <a:solidFill>
                  <a:srgbClr val="000000"/>
                </a:solidFill>
              </a:rPr>
              <a:t>20%</a:t>
            </a:r>
          </a:p>
        </p:txBody>
      </p:sp>
      <p:sp>
        <p:nvSpPr>
          <p:cNvPr id="55304" name="TextBox 69"/>
          <p:cNvSpPr txBox="1">
            <a:spLocks noChangeArrowheads="1"/>
          </p:cNvSpPr>
          <p:nvPr/>
        </p:nvSpPr>
        <p:spPr bwMode="auto">
          <a:xfrm>
            <a:off x="7327900" y="2578100"/>
            <a:ext cx="555625" cy="4000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b="1" smtClean="0">
                <a:solidFill>
                  <a:srgbClr val="000000"/>
                </a:solidFill>
              </a:rPr>
              <a:t>1%</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0" y="0"/>
            <a:ext cx="9144000" cy="533400"/>
          </a:xfrm>
        </p:spPr>
        <p:txBody>
          <a:bodyPr/>
          <a:lstStyle/>
          <a:p>
            <a:pPr eaLnBrk="1" hangingPunct="1">
              <a:defRPr/>
            </a:pPr>
            <a:r>
              <a:rPr lang="en-US" sz="3200" b="1">
                <a:solidFill>
                  <a:srgbClr val="0000FF"/>
                </a:solidFill>
                <a:effectLst>
                  <a:outerShdw blurRad="38100" dist="38100" dir="2700000" algn="tl">
                    <a:srgbClr val="DDDDDD"/>
                  </a:outerShdw>
                </a:effectLst>
              </a:rPr>
              <a:t>MeV-Scale Electron Anti-Neutrino Detection</a:t>
            </a:r>
          </a:p>
        </p:txBody>
      </p:sp>
      <p:pic>
        <p:nvPicPr>
          <p:cNvPr id="52227" name="Picture 3"/>
          <p:cNvPicPr>
            <a:picLocks noGrp="1" noChangeAspect="1" noChangeArrowheads="1"/>
          </p:cNvPicPr>
          <p:nvPr>
            <p:ph type="body" idx="1"/>
          </p:nvPr>
        </p:nvPicPr>
        <p:blipFill>
          <a:blip r:embed="rId3"/>
          <a:srcRect/>
          <a:stretch>
            <a:fillRect/>
          </a:stretch>
        </p:blipFill>
        <p:spPr>
          <a:xfrm>
            <a:off x="3886200" y="1828800"/>
            <a:ext cx="5029200" cy="3108325"/>
          </a:xfrm>
          <a:ln w="12700">
            <a:solidFill>
              <a:srgbClr val="800000"/>
            </a:solidFill>
          </a:ln>
        </p:spPr>
      </p:pic>
      <p:pic>
        <p:nvPicPr>
          <p:cNvPr id="164868" name="Picture 4"/>
          <p:cNvPicPr>
            <a:picLocks noChangeAspect="1" noChangeArrowheads="1"/>
          </p:cNvPicPr>
          <p:nvPr/>
        </p:nvPicPr>
        <p:blipFill>
          <a:blip r:embed="rId4"/>
          <a:srcRect/>
          <a:stretch>
            <a:fillRect/>
          </a:stretch>
        </p:blipFill>
        <p:spPr bwMode="auto">
          <a:xfrm>
            <a:off x="685800" y="4267200"/>
            <a:ext cx="2743200" cy="2181225"/>
          </a:xfrm>
          <a:prstGeom prst="rect">
            <a:avLst/>
          </a:prstGeom>
          <a:noFill/>
          <a:ln w="12700">
            <a:solidFill>
              <a:srgbClr val="800000"/>
            </a:solidFill>
            <a:miter lim="800000"/>
            <a:headEnd/>
            <a:tailEnd/>
          </a:ln>
          <a:effectLst>
            <a:outerShdw blurRad="63500" dist="107763" dir="2700000" algn="ctr" rotWithShape="0">
              <a:schemeClr val="bg2">
                <a:alpha val="50000"/>
              </a:schemeClr>
            </a:outerShdw>
          </a:effectLst>
        </p:spPr>
      </p:pic>
      <p:sp>
        <p:nvSpPr>
          <p:cNvPr id="52229" name="Text Box 5"/>
          <p:cNvSpPr txBox="1">
            <a:spLocks noChangeArrowheads="1"/>
          </p:cNvSpPr>
          <p:nvPr/>
        </p:nvSpPr>
        <p:spPr bwMode="auto">
          <a:xfrm>
            <a:off x="3810000" y="1828800"/>
            <a:ext cx="1812925" cy="641350"/>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a:solidFill>
                  <a:srgbClr val="000000"/>
                </a:solidFill>
              </a:rPr>
              <a:t>E</a:t>
            </a:r>
            <a:r>
              <a:rPr lang="en-US" baseline="-25000">
                <a:solidFill>
                  <a:srgbClr val="000000"/>
                </a:solidFill>
              </a:rPr>
              <a:t>vis</a:t>
            </a:r>
            <a:r>
              <a:rPr lang="en-US">
                <a:solidFill>
                  <a:srgbClr val="000000"/>
                </a:solidFill>
              </a:rPr>
              <a:t>=E</a:t>
            </a:r>
            <a:r>
              <a:rPr lang="el-GR" baseline="-25000">
                <a:solidFill>
                  <a:srgbClr val="000000"/>
                </a:solidFill>
                <a:ea typeface="Arial" charset="0"/>
                <a:cs typeface="Arial" charset="0"/>
              </a:rPr>
              <a:t>ν</a:t>
            </a:r>
            <a:r>
              <a:rPr lang="en-US">
                <a:solidFill>
                  <a:srgbClr val="000000"/>
                </a:solidFill>
                <a:ea typeface="Arial" charset="0"/>
                <a:cs typeface="Arial" charset="0"/>
              </a:rPr>
              <a:t>-</a:t>
            </a:r>
            <a:r>
              <a:rPr lang="en-US">
                <a:solidFill>
                  <a:srgbClr val="000000"/>
                </a:solidFill>
              </a:rPr>
              <a:t>0.8 MeV</a:t>
            </a:r>
          </a:p>
          <a:p>
            <a:pPr algn="ctr" defTabSz="914400" eaLnBrk="0" fontAlgn="base" hangingPunct="0">
              <a:spcBef>
                <a:spcPct val="0"/>
              </a:spcBef>
              <a:spcAft>
                <a:spcPct val="0"/>
              </a:spcAft>
            </a:pPr>
            <a:r>
              <a:rPr lang="en-US">
                <a:solidFill>
                  <a:srgbClr val="000000"/>
                </a:solidFill>
              </a:rPr>
              <a:t>prompt</a:t>
            </a:r>
          </a:p>
        </p:txBody>
      </p:sp>
      <p:sp>
        <p:nvSpPr>
          <p:cNvPr id="52230" name="Text Box 6"/>
          <p:cNvSpPr txBox="1">
            <a:spLocks noChangeArrowheads="1"/>
          </p:cNvSpPr>
          <p:nvPr/>
        </p:nvSpPr>
        <p:spPr bwMode="auto">
          <a:xfrm>
            <a:off x="7315200" y="4114800"/>
            <a:ext cx="1506538" cy="915988"/>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a:solidFill>
                  <a:srgbClr val="000000"/>
                </a:solidFill>
              </a:rPr>
              <a:t>delayed</a:t>
            </a:r>
          </a:p>
          <a:p>
            <a:pPr algn="ctr" defTabSz="914400" eaLnBrk="0" fontAlgn="base" hangingPunct="0">
              <a:spcBef>
                <a:spcPct val="0"/>
              </a:spcBef>
              <a:spcAft>
                <a:spcPct val="0"/>
              </a:spcAft>
            </a:pPr>
            <a:r>
              <a:rPr lang="en-US">
                <a:solidFill>
                  <a:srgbClr val="000000"/>
                </a:solidFill>
              </a:rPr>
              <a:t>E</a:t>
            </a:r>
            <a:r>
              <a:rPr lang="en-US" baseline="-25000">
                <a:solidFill>
                  <a:srgbClr val="000000"/>
                </a:solidFill>
              </a:rPr>
              <a:t>vis</a:t>
            </a:r>
            <a:r>
              <a:rPr lang="en-US">
                <a:solidFill>
                  <a:srgbClr val="000000"/>
                </a:solidFill>
              </a:rPr>
              <a:t>=2.2 MeV</a:t>
            </a:r>
          </a:p>
        </p:txBody>
      </p:sp>
      <p:sp>
        <p:nvSpPr>
          <p:cNvPr id="52231" name="Text Box 7"/>
          <p:cNvSpPr txBox="1">
            <a:spLocks noChangeArrowheads="1"/>
          </p:cNvSpPr>
          <p:nvPr/>
        </p:nvSpPr>
        <p:spPr bwMode="auto">
          <a:xfrm>
            <a:off x="4114800" y="5105400"/>
            <a:ext cx="4724400" cy="1160463"/>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0"/>
              </a:spcBef>
              <a:spcAft>
                <a:spcPct val="0"/>
              </a:spcAft>
              <a:buFontTx/>
              <a:buChar char="•"/>
            </a:pPr>
            <a:r>
              <a:rPr lang="en-US">
                <a:solidFill>
                  <a:srgbClr val="000000"/>
                </a:solidFill>
              </a:rPr>
              <a:t> Standard inverse </a:t>
            </a:r>
            <a:r>
              <a:rPr lang="el-GR">
                <a:solidFill>
                  <a:srgbClr val="000000"/>
                </a:solidFill>
                <a:ea typeface="Arial" charset="0"/>
                <a:cs typeface="Arial" charset="0"/>
              </a:rPr>
              <a:t>β</a:t>
            </a:r>
            <a:r>
              <a:rPr lang="en-US">
                <a:solidFill>
                  <a:srgbClr val="000000"/>
                </a:solidFill>
                <a:ea typeface="Arial" charset="0"/>
                <a:cs typeface="Arial" charset="0"/>
              </a:rPr>
              <a:t>-decay coincidence</a:t>
            </a:r>
          </a:p>
          <a:p>
            <a:pPr defTabSz="914400" eaLnBrk="0" fontAlgn="base" hangingPunct="0">
              <a:spcBef>
                <a:spcPct val="0"/>
              </a:spcBef>
              <a:spcAft>
                <a:spcPct val="0"/>
              </a:spcAft>
              <a:buFontTx/>
              <a:buChar char="•"/>
            </a:pPr>
            <a:endParaRPr lang="en-US" sz="800">
              <a:solidFill>
                <a:srgbClr val="000000"/>
              </a:solidFill>
              <a:ea typeface="Arial" charset="0"/>
              <a:cs typeface="Arial" charset="0"/>
            </a:endParaRPr>
          </a:p>
          <a:p>
            <a:pPr defTabSz="914400" eaLnBrk="0" fontAlgn="base" hangingPunct="0">
              <a:spcBef>
                <a:spcPct val="0"/>
              </a:spcBef>
              <a:spcAft>
                <a:spcPct val="0"/>
              </a:spcAft>
              <a:buFontTx/>
              <a:buChar char="•"/>
            </a:pPr>
            <a:r>
              <a:rPr lang="en-US">
                <a:solidFill>
                  <a:srgbClr val="000000"/>
                </a:solidFill>
                <a:ea typeface="Arial" charset="0"/>
                <a:cs typeface="Arial" charset="0"/>
              </a:rPr>
              <a:t> E</a:t>
            </a:r>
            <a:r>
              <a:rPr lang="el-GR" baseline="-25000">
                <a:solidFill>
                  <a:srgbClr val="000000"/>
                </a:solidFill>
                <a:ea typeface="Arial" charset="0"/>
                <a:cs typeface="Arial" charset="0"/>
              </a:rPr>
              <a:t>ν</a:t>
            </a:r>
            <a:r>
              <a:rPr lang="en-US">
                <a:solidFill>
                  <a:srgbClr val="000000"/>
                </a:solidFill>
                <a:ea typeface="Arial" charset="0"/>
                <a:cs typeface="Arial" charset="0"/>
              </a:rPr>
              <a:t> &gt; 1.8 MeV</a:t>
            </a:r>
            <a:endParaRPr lang="el-GR">
              <a:solidFill>
                <a:srgbClr val="000000"/>
              </a:solidFill>
              <a:ea typeface="Arial" charset="0"/>
              <a:cs typeface="Arial" charset="0"/>
            </a:endParaRPr>
          </a:p>
          <a:p>
            <a:pPr defTabSz="914400" eaLnBrk="0" fontAlgn="base" hangingPunct="0">
              <a:spcBef>
                <a:spcPct val="0"/>
              </a:spcBef>
              <a:spcAft>
                <a:spcPct val="0"/>
              </a:spcAft>
              <a:buFontTx/>
              <a:buChar char="•"/>
            </a:pPr>
            <a:endParaRPr lang="en-US" sz="800">
              <a:solidFill>
                <a:srgbClr val="000000"/>
              </a:solidFill>
              <a:ea typeface="Arial" charset="0"/>
              <a:cs typeface="Arial" charset="0"/>
            </a:endParaRPr>
          </a:p>
          <a:p>
            <a:pPr defTabSz="914400" eaLnBrk="0" fontAlgn="base" hangingPunct="0">
              <a:spcBef>
                <a:spcPct val="0"/>
              </a:spcBef>
              <a:spcAft>
                <a:spcPct val="0"/>
              </a:spcAft>
              <a:buFontTx/>
              <a:buChar char="•"/>
            </a:pPr>
            <a:r>
              <a:rPr lang="en-US">
                <a:solidFill>
                  <a:srgbClr val="000000"/>
                </a:solidFill>
                <a:ea typeface="Arial" charset="0"/>
                <a:cs typeface="Arial" charset="0"/>
              </a:rPr>
              <a:t> Rate and spectrum - no direction</a:t>
            </a:r>
            <a:endParaRPr lang="el-GR">
              <a:solidFill>
                <a:srgbClr val="000000"/>
              </a:solidFill>
              <a:ea typeface="Arial" charset="0"/>
              <a:cs typeface="Arial" charset="0"/>
            </a:endParaRPr>
          </a:p>
        </p:txBody>
      </p:sp>
      <p:pic>
        <p:nvPicPr>
          <p:cNvPr id="52232" name="Picture 8"/>
          <p:cNvPicPr>
            <a:picLocks noChangeAspect="1" noChangeArrowheads="1"/>
          </p:cNvPicPr>
          <p:nvPr/>
        </p:nvPicPr>
        <p:blipFill>
          <a:blip r:embed="rId5"/>
          <a:srcRect/>
          <a:stretch>
            <a:fillRect/>
          </a:stretch>
        </p:blipFill>
        <p:spPr bwMode="auto">
          <a:xfrm>
            <a:off x="304800" y="1524000"/>
            <a:ext cx="3352800" cy="2514600"/>
          </a:xfrm>
          <a:prstGeom prst="rect">
            <a:avLst/>
          </a:prstGeom>
          <a:noFill/>
          <a:ln w="12700">
            <a:solidFill>
              <a:srgbClr val="800000"/>
            </a:solidFill>
            <a:miter lim="800000"/>
            <a:headEnd/>
            <a:tailEnd/>
          </a:ln>
        </p:spPr>
      </p:pic>
      <p:sp>
        <p:nvSpPr>
          <p:cNvPr id="52233" name="Text Box 9"/>
          <p:cNvSpPr txBox="1">
            <a:spLocks noChangeArrowheads="1"/>
          </p:cNvSpPr>
          <p:nvPr/>
        </p:nvSpPr>
        <p:spPr bwMode="auto">
          <a:xfrm>
            <a:off x="762000" y="838200"/>
            <a:ext cx="2408238" cy="64135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a:solidFill>
                  <a:srgbClr val="000000"/>
                </a:solidFill>
              </a:rPr>
              <a:t>Production in reactors</a:t>
            </a:r>
          </a:p>
          <a:p>
            <a:pPr defTabSz="914400" eaLnBrk="0" fontAlgn="base" hangingPunct="0">
              <a:spcBef>
                <a:spcPct val="0"/>
              </a:spcBef>
              <a:spcAft>
                <a:spcPct val="0"/>
              </a:spcAft>
            </a:pPr>
            <a:r>
              <a:rPr lang="en-US">
                <a:solidFill>
                  <a:srgbClr val="000000"/>
                </a:solidFill>
              </a:rPr>
              <a:t>and natural decays</a:t>
            </a:r>
          </a:p>
        </p:txBody>
      </p:sp>
      <p:sp>
        <p:nvSpPr>
          <p:cNvPr id="52234" name="Text Box 10"/>
          <p:cNvSpPr txBox="1">
            <a:spLocks noChangeArrowheads="1"/>
          </p:cNvSpPr>
          <p:nvPr/>
        </p:nvSpPr>
        <p:spPr bwMode="auto">
          <a:xfrm>
            <a:off x="5562600" y="1371600"/>
            <a:ext cx="1149350" cy="366713"/>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a:solidFill>
                  <a:srgbClr val="000000"/>
                </a:solidFill>
              </a:rPr>
              <a:t>Detection</a:t>
            </a:r>
          </a:p>
        </p:txBody>
      </p:sp>
      <p:sp>
        <p:nvSpPr>
          <p:cNvPr id="164875" name="Text Box 11"/>
          <p:cNvSpPr txBox="1">
            <a:spLocks noChangeArrowheads="1"/>
          </p:cNvSpPr>
          <p:nvPr/>
        </p:nvSpPr>
        <p:spPr bwMode="auto">
          <a:xfrm>
            <a:off x="3810000" y="609600"/>
            <a:ext cx="4953000" cy="641350"/>
          </a:xfrm>
          <a:prstGeom prst="rect">
            <a:avLst/>
          </a:prstGeom>
          <a:noFill/>
          <a:ln w="12700">
            <a:noFill/>
            <a:miter lim="800000"/>
            <a:headEnd/>
            <a:tailEnd/>
          </a:ln>
          <a:effectLst/>
        </p:spPr>
        <p:txBody>
          <a:bodyPr>
            <a:prstTxWarp prst="textNoShape">
              <a:avLst/>
            </a:prstTxWarp>
            <a:spAutoFit/>
          </a:bodyPr>
          <a:lstStyle/>
          <a:p>
            <a:pPr defTabSz="914400" eaLnBrk="0" fontAlgn="base" hangingPunct="0">
              <a:spcBef>
                <a:spcPct val="0"/>
              </a:spcBef>
              <a:spcAft>
                <a:spcPct val="0"/>
              </a:spcAft>
              <a:defRPr/>
            </a:pPr>
            <a:r>
              <a:rPr lang="en-US">
                <a:solidFill>
                  <a:srgbClr val="000000"/>
                </a:solidFill>
              </a:rPr>
              <a:t>Key: </a:t>
            </a:r>
            <a:r>
              <a:rPr lang="en-US">
                <a:solidFill>
                  <a:srgbClr val="FF0000"/>
                </a:solidFill>
                <a:effectLst>
                  <a:outerShdw blurRad="38100" dist="38100" dir="2700000" algn="tl">
                    <a:srgbClr val="DDDDDD"/>
                  </a:outerShdw>
                </a:effectLst>
              </a:rPr>
              <a:t>2 flashes, close in space and time, </a:t>
            </a:r>
          </a:p>
          <a:p>
            <a:pPr defTabSz="914400" eaLnBrk="0" fontAlgn="base" hangingPunct="0">
              <a:spcBef>
                <a:spcPct val="0"/>
              </a:spcBef>
              <a:spcAft>
                <a:spcPct val="0"/>
              </a:spcAft>
              <a:defRPr/>
            </a:pPr>
            <a:r>
              <a:rPr lang="en-US">
                <a:solidFill>
                  <a:srgbClr val="FF0000"/>
                </a:solidFill>
                <a:effectLst>
                  <a:outerShdw blurRad="38100" dist="38100" dir="2700000" algn="tl">
                    <a:srgbClr val="DDDDDD"/>
                  </a:outerShdw>
                </a:effectLst>
              </a:rPr>
              <a:t>2</a:t>
            </a:r>
            <a:r>
              <a:rPr lang="en-US" baseline="30000">
                <a:solidFill>
                  <a:srgbClr val="FF0000"/>
                </a:solidFill>
                <a:effectLst>
                  <a:outerShdw blurRad="38100" dist="38100" dir="2700000" algn="tl">
                    <a:srgbClr val="DDDDDD"/>
                  </a:outerShdw>
                </a:effectLst>
              </a:rPr>
              <a:t>nd</a:t>
            </a:r>
            <a:r>
              <a:rPr lang="en-US">
                <a:solidFill>
                  <a:srgbClr val="FF0000"/>
                </a:solidFill>
                <a:effectLst>
                  <a:outerShdw blurRad="38100" dist="38100" dir="2700000" algn="tl">
                    <a:srgbClr val="DDDDDD"/>
                  </a:outerShdw>
                </a:effectLst>
              </a:rPr>
              <a:t> of known energy, </a:t>
            </a:r>
            <a:r>
              <a:rPr lang="en-US">
                <a:solidFill>
                  <a:srgbClr val="000000"/>
                </a:solidFill>
                <a:effectLst>
                  <a:outerShdw blurRad="38100" dist="38100" dir="2700000" algn="tl">
                    <a:srgbClr val="DDDDDD"/>
                  </a:outerShdw>
                </a:effectLst>
              </a:rPr>
              <a:t>eliminate background</a:t>
            </a:r>
          </a:p>
        </p:txBody>
      </p:sp>
      <p:sp>
        <p:nvSpPr>
          <p:cNvPr id="52236" name="Text Box 12"/>
          <p:cNvSpPr txBox="1">
            <a:spLocks noChangeArrowheads="1"/>
          </p:cNvSpPr>
          <p:nvPr/>
        </p:nvSpPr>
        <p:spPr bwMode="auto">
          <a:xfrm>
            <a:off x="1600200" y="6553200"/>
            <a:ext cx="2039938" cy="304800"/>
          </a:xfrm>
          <a:prstGeom prst="rect">
            <a:avLst/>
          </a:prstGeom>
          <a:noFill/>
          <a:ln w="12700">
            <a:noFill/>
            <a:miter lim="800000"/>
            <a:headEnd/>
            <a:tailEnd/>
          </a:ln>
        </p:spPr>
        <p:txBody>
          <a:bodyPr>
            <a:prstTxWarp prst="textNoShape">
              <a:avLst/>
            </a:prstTxWarp>
            <a:spAutoFit/>
          </a:bodyPr>
          <a:lstStyle/>
          <a:p>
            <a:pPr defTabSz="914400" eaLnBrk="0" fontAlgn="base" hangingPunct="0">
              <a:spcBef>
                <a:spcPct val="0"/>
              </a:spcBef>
              <a:spcAft>
                <a:spcPct val="0"/>
              </a:spcAft>
            </a:pPr>
            <a:r>
              <a:rPr lang="en-US" sz="1400" i="1">
                <a:solidFill>
                  <a:srgbClr val="000000"/>
                </a:solidFill>
              </a:rPr>
              <a:t>Reines &amp; Cowan</a:t>
            </a:r>
          </a:p>
        </p:txBody>
      </p:sp>
      <p:sp>
        <p:nvSpPr>
          <p:cNvPr id="52237" name="Oval 13"/>
          <p:cNvSpPr>
            <a:spLocks noChangeArrowheads="1"/>
          </p:cNvSpPr>
          <p:nvPr/>
        </p:nvSpPr>
        <p:spPr bwMode="auto">
          <a:xfrm>
            <a:off x="2743200" y="3200400"/>
            <a:ext cx="457200" cy="457200"/>
          </a:xfrm>
          <a:prstGeom prst="ellipse">
            <a:avLst/>
          </a:prstGeom>
          <a:noFill/>
          <a:ln w="12700">
            <a:solidFill>
              <a:srgbClr val="FF0000"/>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nu-Energy-spectra2.bmp"/>
          <p:cNvPicPr>
            <a:picLocks noChangeAspect="1"/>
          </p:cNvPicPr>
          <p:nvPr/>
        </p:nvPicPr>
        <p:blipFill>
          <a:blip r:embed="rId2"/>
          <a:stretch>
            <a:fillRect/>
          </a:stretch>
        </p:blipFill>
        <p:spPr>
          <a:xfrm>
            <a:off x="980125" y="260832"/>
            <a:ext cx="7426896" cy="6339343"/>
          </a:xfrm>
          <a:prstGeom prst="rect">
            <a:avLst/>
          </a:prstGeom>
        </p:spPr>
      </p:pic>
    </p:spTree>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sz="quarter" idx="2"/>
          </p:nvPr>
        </p:nvPicPr>
        <p:blipFill>
          <a:blip r:embed="rId3"/>
          <a:srcRect l="1709" t="1498" r="6836" b="4497"/>
          <a:stretch>
            <a:fillRect/>
          </a:stretch>
        </p:blipFill>
        <p:spPr>
          <a:xfrm>
            <a:off x="609600" y="1244600"/>
            <a:ext cx="2689225" cy="3152775"/>
          </a:xfrm>
          <a:ln w="12700">
            <a:solidFill>
              <a:srgbClr val="0000FF"/>
            </a:solidFill>
          </a:ln>
        </p:spPr>
      </p:pic>
      <p:sp>
        <p:nvSpPr>
          <p:cNvPr id="105475" name="Rectangle 3"/>
          <p:cNvSpPr>
            <a:spLocks noGrp="1" noChangeArrowheads="1"/>
          </p:cNvSpPr>
          <p:nvPr>
            <p:ph type="title"/>
          </p:nvPr>
        </p:nvSpPr>
        <p:spPr>
          <a:xfrm>
            <a:off x="0" y="0"/>
            <a:ext cx="9144000" cy="1143000"/>
          </a:xfrm>
        </p:spPr>
        <p:txBody>
          <a:bodyPr/>
          <a:lstStyle/>
          <a:p>
            <a:pPr eaLnBrk="1" hangingPunct="1">
              <a:defRPr/>
            </a:pPr>
            <a:r>
              <a:rPr lang="en-US" b="1">
                <a:solidFill>
                  <a:srgbClr val="0000FF"/>
                </a:solidFill>
                <a:effectLst>
                  <a:outerShdw blurRad="38100" dist="38100" dir="2700000" algn="tl">
                    <a:srgbClr val="DDDDDD"/>
                  </a:outerShdw>
                </a:effectLst>
              </a:rPr>
              <a:t>Reactor and Earth Signal</a:t>
            </a:r>
          </a:p>
        </p:txBody>
      </p:sp>
      <p:sp>
        <p:nvSpPr>
          <p:cNvPr id="59396" name="Rectangle 4"/>
          <p:cNvSpPr>
            <a:spLocks noGrp="1" noChangeArrowheads="1"/>
          </p:cNvSpPr>
          <p:nvPr>
            <p:ph type="body" sz="half" idx="3"/>
          </p:nvPr>
        </p:nvSpPr>
        <p:spPr>
          <a:xfrm>
            <a:off x="685800" y="4572000"/>
            <a:ext cx="8077200" cy="1752600"/>
          </a:xfrm>
        </p:spPr>
        <p:txBody>
          <a:bodyPr/>
          <a:lstStyle/>
          <a:p>
            <a:pPr eaLnBrk="1" hangingPunct="1">
              <a:lnSpc>
                <a:spcPct val="90000"/>
              </a:lnSpc>
            </a:pPr>
            <a:r>
              <a:rPr lang="en-US" sz="2800" u="sng">
                <a:solidFill>
                  <a:srgbClr val="FF0000"/>
                </a:solidFill>
              </a:rPr>
              <a:t>KamLAND</a:t>
            </a:r>
            <a:r>
              <a:rPr lang="en-US" sz="2800"/>
              <a:t> was designed to measure reactor antineutrinos.</a:t>
            </a:r>
          </a:p>
          <a:p>
            <a:pPr eaLnBrk="1" hangingPunct="1">
              <a:lnSpc>
                <a:spcPct val="90000"/>
              </a:lnSpc>
            </a:pPr>
            <a:r>
              <a:rPr lang="en-US" sz="2800"/>
              <a:t>Reactor antineutrinos are the most significant contributor to the total signal.</a:t>
            </a:r>
          </a:p>
        </p:txBody>
      </p:sp>
      <p:sp>
        <p:nvSpPr>
          <p:cNvPr id="59397" name="Text Box 5"/>
          <p:cNvSpPr txBox="1">
            <a:spLocks noChangeArrowheads="1"/>
          </p:cNvSpPr>
          <p:nvPr/>
        </p:nvSpPr>
        <p:spPr bwMode="auto">
          <a:xfrm>
            <a:off x="989013" y="2432050"/>
            <a:ext cx="1144587" cy="336550"/>
          </a:xfrm>
          <a:prstGeom prst="rect">
            <a:avLst/>
          </a:prstGeom>
          <a:solidFill>
            <a:srgbClr val="FFFFFF"/>
          </a:solid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600" dirty="0" err="1">
                <a:solidFill>
                  <a:srgbClr val="000000"/>
                </a:solidFill>
              </a:rPr>
              <a:t>KamLAND</a:t>
            </a:r>
            <a:endParaRPr lang="en-US" sz="1600" dirty="0">
              <a:solidFill>
                <a:srgbClr val="000000"/>
              </a:solidFill>
            </a:endParaRPr>
          </a:p>
        </p:txBody>
      </p:sp>
      <p:sp>
        <p:nvSpPr>
          <p:cNvPr id="59398" name="Line 6"/>
          <p:cNvSpPr>
            <a:spLocks noChangeShapeType="1"/>
          </p:cNvSpPr>
          <p:nvPr/>
        </p:nvSpPr>
        <p:spPr bwMode="auto">
          <a:xfrm>
            <a:off x="1729724" y="2798762"/>
            <a:ext cx="233220" cy="461389"/>
          </a:xfrm>
          <a:prstGeom prst="line">
            <a:avLst/>
          </a:prstGeom>
          <a:noFill/>
          <a:ln w="19050">
            <a:solidFill>
              <a:srgbClr val="1A1A26"/>
            </a:solidFill>
            <a:round/>
            <a:headEnd/>
            <a:tailEnd type="triangle" w="med" len="med"/>
          </a:ln>
        </p:spPr>
        <p:txBody>
          <a:bodyPr wrap="none" anchor="ct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59399" name="Rectangle 7"/>
          <p:cNvSpPr>
            <a:spLocks noChangeArrowheads="1"/>
          </p:cNvSpPr>
          <p:nvPr/>
        </p:nvSpPr>
        <p:spPr bwMode="auto">
          <a:xfrm>
            <a:off x="5697538" y="2432050"/>
            <a:ext cx="184150" cy="366713"/>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endParaRPr lang="en-US">
              <a:solidFill>
                <a:srgbClr val="000000"/>
              </a:solidFill>
            </a:endParaRPr>
          </a:p>
        </p:txBody>
      </p:sp>
      <p:grpSp>
        <p:nvGrpSpPr>
          <p:cNvPr id="2" name="Group 8"/>
          <p:cNvGrpSpPr>
            <a:grpSpLocks/>
          </p:cNvGrpSpPr>
          <p:nvPr/>
        </p:nvGrpSpPr>
        <p:grpSpPr bwMode="auto">
          <a:xfrm>
            <a:off x="3527425" y="1146175"/>
            <a:ext cx="5334000" cy="3349625"/>
            <a:chOff x="2489" y="881"/>
            <a:chExt cx="3031" cy="1903"/>
          </a:xfrm>
        </p:grpSpPr>
        <p:pic>
          <p:nvPicPr>
            <p:cNvPr id="59401" name="Picture 9" descr="plotShape1Fake"/>
            <p:cNvPicPr>
              <a:picLocks noChangeAspect="1" noChangeArrowheads="1"/>
            </p:cNvPicPr>
            <p:nvPr/>
          </p:nvPicPr>
          <p:blipFill>
            <a:blip r:embed="rId4"/>
            <a:srcRect/>
            <a:stretch>
              <a:fillRect/>
            </a:stretch>
          </p:blipFill>
          <p:spPr bwMode="auto">
            <a:xfrm>
              <a:off x="2489" y="881"/>
              <a:ext cx="3031" cy="1903"/>
            </a:xfrm>
            <a:prstGeom prst="rect">
              <a:avLst/>
            </a:prstGeom>
            <a:noFill/>
            <a:ln w="9525">
              <a:noFill/>
              <a:miter lim="800000"/>
              <a:headEnd/>
              <a:tailEnd/>
            </a:ln>
          </p:spPr>
        </p:pic>
        <p:grpSp>
          <p:nvGrpSpPr>
            <p:cNvPr id="3" name="Group 10"/>
            <p:cNvGrpSpPr>
              <a:grpSpLocks/>
            </p:cNvGrpSpPr>
            <p:nvPr/>
          </p:nvGrpSpPr>
          <p:grpSpPr bwMode="auto">
            <a:xfrm>
              <a:off x="2831" y="882"/>
              <a:ext cx="1639" cy="1530"/>
              <a:chOff x="432" y="748"/>
              <a:chExt cx="1387" cy="1530"/>
            </a:xfrm>
          </p:grpSpPr>
          <p:sp>
            <p:nvSpPr>
              <p:cNvPr id="59403" name="Text Box 11"/>
              <p:cNvSpPr txBox="1">
                <a:spLocks noChangeArrowheads="1"/>
              </p:cNvSpPr>
              <p:nvPr/>
            </p:nvSpPr>
            <p:spPr bwMode="auto">
              <a:xfrm>
                <a:off x="734" y="1948"/>
                <a:ext cx="1085" cy="330"/>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US" sz="1600">
                    <a:solidFill>
                      <a:srgbClr val="000000"/>
                    </a:solidFill>
                  </a:rPr>
                  <a:t>Reactor Background</a:t>
                </a:r>
              </a:p>
              <a:p>
                <a:pPr defTabSz="914400" fontAlgn="base">
                  <a:spcBef>
                    <a:spcPct val="0"/>
                  </a:spcBef>
                  <a:spcAft>
                    <a:spcPct val="0"/>
                  </a:spcAft>
                </a:pPr>
                <a:r>
                  <a:rPr lang="en-US" sz="1600">
                    <a:solidFill>
                      <a:srgbClr val="000000"/>
                    </a:solidFill>
                  </a:rPr>
                  <a:t>with oscillation</a:t>
                </a:r>
              </a:p>
            </p:txBody>
          </p:sp>
          <p:sp>
            <p:nvSpPr>
              <p:cNvPr id="59404" name="Text Box 12"/>
              <p:cNvSpPr txBox="1">
                <a:spLocks noChangeArrowheads="1"/>
              </p:cNvSpPr>
              <p:nvPr/>
            </p:nvSpPr>
            <p:spPr bwMode="auto">
              <a:xfrm>
                <a:off x="432" y="748"/>
                <a:ext cx="885" cy="191"/>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US" sz="1600">
                    <a:solidFill>
                      <a:srgbClr val="000000"/>
                    </a:solidFill>
                  </a:rPr>
                  <a:t>Geoneutrinos</a:t>
                </a:r>
              </a:p>
            </p:txBody>
          </p:sp>
          <p:sp>
            <p:nvSpPr>
              <p:cNvPr id="59405" name="Line 13"/>
              <p:cNvSpPr>
                <a:spLocks noChangeShapeType="1"/>
              </p:cNvSpPr>
              <p:nvPr/>
            </p:nvSpPr>
            <p:spPr bwMode="auto">
              <a:xfrm>
                <a:off x="816" y="912"/>
                <a:ext cx="0" cy="480"/>
              </a:xfrm>
              <a:prstGeom prst="line">
                <a:avLst/>
              </a:prstGeom>
              <a:noFill/>
              <a:ln w="28575">
                <a:solidFill>
                  <a:srgbClr val="000000"/>
                </a:solidFill>
                <a:round/>
                <a:headEnd/>
                <a:tailEnd type="triangle" w="med" len="me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grpSp>
      </p:grpSp>
      <p:grpSp>
        <p:nvGrpSpPr>
          <p:cNvPr id="14" name="Group 13"/>
          <p:cNvGrpSpPr/>
          <p:nvPr/>
        </p:nvGrpSpPr>
        <p:grpSpPr>
          <a:xfrm>
            <a:off x="7312026" y="1265251"/>
            <a:ext cx="1549399" cy="2032482"/>
            <a:chOff x="63501" y="1805329"/>
            <a:chExt cx="3822699" cy="5014569"/>
          </a:xfrm>
        </p:grpSpPr>
        <p:pic>
          <p:nvPicPr>
            <p:cNvPr id="15" name="Picture 3" descr="KL_Nature_7-28-05_Cover"/>
            <p:cNvPicPr>
              <a:picLocks noChangeAspect="1" noChangeArrowheads="1"/>
            </p:cNvPicPr>
            <p:nvPr/>
          </p:nvPicPr>
          <p:blipFill>
            <a:blip r:embed="rId5"/>
            <a:srcRect/>
            <a:stretch>
              <a:fillRect/>
            </a:stretch>
          </p:blipFill>
          <p:spPr bwMode="auto">
            <a:xfrm>
              <a:off x="63501" y="1805329"/>
              <a:ext cx="3543299" cy="5014569"/>
            </a:xfrm>
            <a:prstGeom prst="rect">
              <a:avLst/>
            </a:prstGeom>
            <a:noFill/>
            <a:ln w="9525">
              <a:noFill/>
              <a:miter lim="800000"/>
              <a:headEnd/>
              <a:tailEnd/>
            </a:ln>
          </p:spPr>
        </p:pic>
        <p:sp>
          <p:nvSpPr>
            <p:cNvPr id="16" name="Rectangle 15"/>
            <p:cNvSpPr/>
            <p:nvPr/>
          </p:nvSpPr>
          <p:spPr bwMode="auto">
            <a:xfrm>
              <a:off x="2641600" y="5971643"/>
              <a:ext cx="1244600" cy="64170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60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6143625" y="1122363"/>
            <a:ext cx="3000375" cy="4211637"/>
          </a:xfrm>
          <a:prstGeom prst="rect">
            <a:avLst/>
          </a:prstGeom>
          <a:noFill/>
          <a:ln w="9525">
            <a:noFill/>
            <a:miter lim="800000"/>
            <a:headEnd/>
            <a:tailEnd/>
          </a:ln>
        </p:spPr>
      </p:pic>
      <p:sp>
        <p:nvSpPr>
          <p:cNvPr id="76803" name="Text Box 3"/>
          <p:cNvSpPr txBox="1">
            <a:spLocks noChangeArrowheads="1"/>
          </p:cNvSpPr>
          <p:nvPr/>
        </p:nvSpPr>
        <p:spPr bwMode="auto">
          <a:xfrm>
            <a:off x="152400" y="38100"/>
            <a:ext cx="8839200" cy="707886"/>
          </a:xfrm>
          <a:prstGeom prst="rect">
            <a:avLst/>
          </a:prstGeom>
          <a:noFill/>
          <a:ln w="9525">
            <a:noFill/>
            <a:miter lim="800000"/>
            <a:headEnd/>
            <a:tailEnd/>
          </a:ln>
        </p:spPr>
        <p:txBody>
          <a:bodyPr>
            <a:prstTxWarp prst="textNoShape">
              <a:avLst/>
            </a:prstTxWarp>
            <a:spAutoFit/>
          </a:bodyPr>
          <a:lstStyle/>
          <a:p>
            <a:pPr algn="ctr" defTabSz="914400" fontAlgn="base">
              <a:spcBef>
                <a:spcPct val="0"/>
              </a:spcBef>
              <a:spcAft>
                <a:spcPct val="0"/>
              </a:spcAft>
            </a:pPr>
            <a:r>
              <a:rPr lang="en-US" sz="4000" dirty="0" smtClean="0">
                <a:solidFill>
                  <a:srgbClr val="FF0000"/>
                </a:solidFill>
              </a:rPr>
              <a:t>Present LS-detectors, </a:t>
            </a:r>
            <a:r>
              <a:rPr lang="en-US" sz="3200" i="1" dirty="0" smtClean="0">
                <a:solidFill>
                  <a:srgbClr val="FF0000"/>
                </a:solidFill>
              </a:rPr>
              <a:t>data update</a:t>
            </a:r>
            <a:endParaRPr lang="en-US" sz="4000" i="1" dirty="0">
              <a:solidFill>
                <a:srgbClr val="FF0000"/>
              </a:solidFill>
            </a:endParaRPr>
          </a:p>
        </p:txBody>
      </p:sp>
      <p:pic>
        <p:nvPicPr>
          <p:cNvPr id="76805" name="Picture 5" descr="bx_tankmodell"/>
          <p:cNvPicPr>
            <a:picLocks noChangeAspect="1" noChangeArrowheads="1"/>
          </p:cNvPicPr>
          <p:nvPr/>
        </p:nvPicPr>
        <p:blipFill>
          <a:blip r:embed="rId4"/>
          <a:srcRect/>
          <a:stretch>
            <a:fillRect/>
          </a:stretch>
        </p:blipFill>
        <p:spPr bwMode="auto">
          <a:xfrm>
            <a:off x="-64544" y="1211380"/>
            <a:ext cx="3072857" cy="4099419"/>
          </a:xfrm>
          <a:prstGeom prst="rect">
            <a:avLst/>
          </a:prstGeom>
          <a:noFill/>
          <a:ln w="9525">
            <a:noFill/>
            <a:miter lim="800000"/>
            <a:headEnd/>
            <a:tailEnd/>
          </a:ln>
        </p:spPr>
      </p:pic>
      <p:sp>
        <p:nvSpPr>
          <p:cNvPr id="76808" name="Rectangle 8"/>
          <p:cNvSpPr>
            <a:spLocks noChangeArrowheads="1"/>
          </p:cNvSpPr>
          <p:nvPr/>
        </p:nvSpPr>
        <p:spPr bwMode="auto">
          <a:xfrm>
            <a:off x="6248400" y="838200"/>
            <a:ext cx="2922588" cy="39687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000" b="1">
                <a:solidFill>
                  <a:srgbClr val="000000"/>
                </a:solidFill>
              </a:rPr>
              <a:t>KamLAND, Japan (</a:t>
            </a:r>
            <a:r>
              <a:rPr lang="en-US" sz="2000" b="1">
                <a:solidFill>
                  <a:srgbClr val="0000FF"/>
                </a:solidFill>
              </a:rPr>
              <a:t>1kt</a:t>
            </a:r>
            <a:r>
              <a:rPr lang="en-US" sz="2000" b="1">
                <a:solidFill>
                  <a:srgbClr val="000000"/>
                </a:solidFill>
              </a:rPr>
              <a:t>)</a:t>
            </a:r>
          </a:p>
        </p:txBody>
      </p:sp>
      <p:sp>
        <p:nvSpPr>
          <p:cNvPr id="76809" name="Rectangle 9"/>
          <p:cNvSpPr>
            <a:spLocks noChangeArrowheads="1"/>
          </p:cNvSpPr>
          <p:nvPr/>
        </p:nvSpPr>
        <p:spPr bwMode="auto">
          <a:xfrm>
            <a:off x="168275" y="830381"/>
            <a:ext cx="2773516" cy="40011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000" b="1" dirty="0" err="1">
                <a:solidFill>
                  <a:srgbClr val="000000"/>
                </a:solidFill>
              </a:rPr>
              <a:t>Borexino</a:t>
            </a:r>
            <a:r>
              <a:rPr lang="en-US" sz="2000" b="1" dirty="0">
                <a:solidFill>
                  <a:srgbClr val="000000"/>
                </a:solidFill>
              </a:rPr>
              <a:t>, Italy (</a:t>
            </a:r>
            <a:r>
              <a:rPr lang="en-US" sz="2000" b="1" dirty="0" smtClean="0">
                <a:solidFill>
                  <a:srgbClr val="0000FF"/>
                </a:solidFill>
              </a:rPr>
              <a:t>0.3kt</a:t>
            </a:r>
            <a:r>
              <a:rPr lang="en-US" sz="2000" b="1" dirty="0">
                <a:solidFill>
                  <a:srgbClr val="000000"/>
                </a:solidFill>
              </a:rPr>
              <a:t>)</a:t>
            </a:r>
          </a:p>
        </p:txBody>
      </p:sp>
      <p:sp>
        <p:nvSpPr>
          <p:cNvPr id="76813" name="Rectangle 13"/>
          <p:cNvSpPr>
            <a:spLocks noChangeArrowheads="1"/>
          </p:cNvSpPr>
          <p:nvPr/>
        </p:nvSpPr>
        <p:spPr bwMode="auto">
          <a:xfrm>
            <a:off x="2295525" y="5356225"/>
            <a:ext cx="184150" cy="45720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endParaRPr lang="en-US" sz="2400">
              <a:solidFill>
                <a:srgbClr val="000000"/>
              </a:solidFill>
            </a:endParaRPr>
          </a:p>
        </p:txBody>
      </p:sp>
      <p:grpSp>
        <p:nvGrpSpPr>
          <p:cNvPr id="18" name="Group 23"/>
          <p:cNvGrpSpPr>
            <a:grpSpLocks/>
          </p:cNvGrpSpPr>
          <p:nvPr/>
        </p:nvGrpSpPr>
        <p:grpSpPr bwMode="auto">
          <a:xfrm>
            <a:off x="5730438" y="5394839"/>
            <a:ext cx="3166677" cy="1330524"/>
            <a:chOff x="129029" y="1241775"/>
            <a:chExt cx="3167748" cy="1330304"/>
          </a:xfrm>
        </p:grpSpPr>
        <p:pic>
          <p:nvPicPr>
            <p:cNvPr id="19" name="Picture 197" descr="kamland_logo"/>
            <p:cNvPicPr>
              <a:picLocks noChangeAspect="1" noChangeArrowheads="1"/>
            </p:cNvPicPr>
            <p:nvPr/>
          </p:nvPicPr>
          <p:blipFill>
            <a:blip r:embed="rId5"/>
            <a:srcRect/>
            <a:stretch>
              <a:fillRect/>
            </a:stretch>
          </p:blipFill>
          <p:spPr bwMode="auto">
            <a:xfrm>
              <a:off x="191911" y="1309511"/>
              <a:ext cx="914400" cy="914400"/>
            </a:xfrm>
            <a:prstGeom prst="rect">
              <a:avLst/>
            </a:prstGeom>
            <a:noFill/>
            <a:ln w="9525">
              <a:noFill/>
              <a:miter lim="800000"/>
              <a:headEnd/>
              <a:tailEnd/>
            </a:ln>
          </p:spPr>
        </p:pic>
        <p:grpSp>
          <p:nvGrpSpPr>
            <p:cNvPr id="20" name="Group 15"/>
            <p:cNvGrpSpPr>
              <a:grpSpLocks/>
            </p:cNvGrpSpPr>
            <p:nvPr/>
          </p:nvGrpSpPr>
          <p:grpSpPr bwMode="auto">
            <a:xfrm>
              <a:off x="1284111" y="1241775"/>
              <a:ext cx="1426410" cy="786220"/>
              <a:chOff x="931333" y="2455332"/>
              <a:chExt cx="1426410" cy="786220"/>
            </a:xfrm>
          </p:grpSpPr>
          <p:sp>
            <p:nvSpPr>
              <p:cNvPr id="22" name="TextBox 12"/>
              <p:cNvSpPr txBox="1">
                <a:spLocks noChangeArrowheads="1"/>
              </p:cNvSpPr>
              <p:nvPr/>
            </p:nvSpPr>
            <p:spPr bwMode="auto">
              <a:xfrm>
                <a:off x="931333" y="2554111"/>
                <a:ext cx="839179" cy="584680"/>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200" dirty="0" smtClean="0">
                    <a:solidFill>
                      <a:srgbClr val="000000"/>
                    </a:solidFill>
                  </a:rPr>
                  <a:t>116</a:t>
                </a:r>
              </a:p>
            </p:txBody>
          </p:sp>
          <p:sp>
            <p:nvSpPr>
              <p:cNvPr id="23" name="TextBox 13"/>
              <p:cNvSpPr txBox="1">
                <a:spLocks noChangeArrowheads="1"/>
              </p:cNvSpPr>
              <p:nvPr/>
            </p:nvSpPr>
            <p:spPr bwMode="auto">
              <a:xfrm>
                <a:off x="1650999" y="2455332"/>
                <a:ext cx="706744" cy="46166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dirty="0" smtClean="0">
                    <a:solidFill>
                      <a:srgbClr val="000000"/>
                    </a:solidFill>
                  </a:rPr>
                  <a:t>+28</a:t>
                </a:r>
              </a:p>
            </p:txBody>
          </p:sp>
          <p:sp>
            <p:nvSpPr>
              <p:cNvPr id="24" name="TextBox 14"/>
              <p:cNvSpPr txBox="1">
                <a:spLocks noChangeArrowheads="1"/>
              </p:cNvSpPr>
              <p:nvPr/>
            </p:nvSpPr>
            <p:spPr bwMode="auto">
              <a:xfrm>
                <a:off x="1721557" y="2779887"/>
                <a:ext cx="629499" cy="461665"/>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dirty="0" smtClean="0">
                    <a:solidFill>
                      <a:srgbClr val="000000"/>
                    </a:solidFill>
                  </a:rPr>
                  <a:t>-27</a:t>
                </a:r>
              </a:p>
            </p:txBody>
          </p:sp>
        </p:grpSp>
        <p:sp>
          <p:nvSpPr>
            <p:cNvPr id="21" name="TextBox 16"/>
            <p:cNvSpPr txBox="1">
              <a:spLocks noChangeArrowheads="1"/>
            </p:cNvSpPr>
            <p:nvPr/>
          </p:nvSpPr>
          <p:spPr bwMode="auto">
            <a:xfrm>
              <a:off x="129029" y="2202808"/>
              <a:ext cx="3167748" cy="369271"/>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dirty="0" smtClean="0">
                  <a:solidFill>
                    <a:srgbClr val="000000"/>
                  </a:solidFill>
                </a:rPr>
                <a:t>From 9 Mar ‘02 to 20 Nov ‘12</a:t>
              </a:r>
            </a:p>
          </p:txBody>
        </p:sp>
      </p:grpSp>
      <p:grpSp>
        <p:nvGrpSpPr>
          <p:cNvPr id="25" name="Group 22"/>
          <p:cNvGrpSpPr>
            <a:grpSpLocks/>
          </p:cNvGrpSpPr>
          <p:nvPr/>
        </p:nvGrpSpPr>
        <p:grpSpPr bwMode="auto">
          <a:xfrm>
            <a:off x="91866" y="5361551"/>
            <a:ext cx="3829060" cy="1192260"/>
            <a:chOff x="152400" y="3872086"/>
            <a:chExt cx="3828249" cy="1193419"/>
          </a:xfrm>
        </p:grpSpPr>
        <p:pic>
          <p:nvPicPr>
            <p:cNvPr id="26" name="Picture 121" descr="borex"/>
            <p:cNvPicPr>
              <a:picLocks noChangeAspect="1" noChangeArrowheads="1"/>
            </p:cNvPicPr>
            <p:nvPr/>
          </p:nvPicPr>
          <p:blipFill>
            <a:blip r:embed="rId6"/>
            <a:srcRect/>
            <a:stretch>
              <a:fillRect/>
            </a:stretch>
          </p:blipFill>
          <p:spPr bwMode="auto">
            <a:xfrm>
              <a:off x="152400" y="3872086"/>
              <a:ext cx="990600" cy="990600"/>
            </a:xfrm>
            <a:prstGeom prst="rect">
              <a:avLst/>
            </a:prstGeom>
            <a:noFill/>
            <a:ln w="9525">
              <a:noFill/>
              <a:miter lim="800000"/>
              <a:headEnd/>
              <a:tailEnd/>
            </a:ln>
          </p:spPr>
        </p:pic>
        <p:sp>
          <p:nvSpPr>
            <p:cNvPr id="29" name="TextBox 18"/>
            <p:cNvSpPr txBox="1">
              <a:spLocks noChangeArrowheads="1"/>
            </p:cNvSpPr>
            <p:nvPr/>
          </p:nvSpPr>
          <p:spPr bwMode="auto">
            <a:xfrm>
              <a:off x="1563512" y="3920064"/>
              <a:ext cx="2417137" cy="585344"/>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200" dirty="0" smtClean="0">
                  <a:solidFill>
                    <a:srgbClr val="000000"/>
                  </a:solidFill>
                </a:rPr>
                <a:t>14±4 counts</a:t>
              </a:r>
            </a:p>
          </p:txBody>
        </p:sp>
        <p:sp>
          <p:nvSpPr>
            <p:cNvPr id="28" name="TextBox 21"/>
            <p:cNvSpPr txBox="1">
              <a:spLocks noChangeArrowheads="1"/>
            </p:cNvSpPr>
            <p:nvPr/>
          </p:nvSpPr>
          <p:spPr bwMode="auto">
            <a:xfrm>
              <a:off x="889000" y="4696173"/>
              <a:ext cx="2596443" cy="369332"/>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0"/>
                </a:spcBef>
                <a:spcAft>
                  <a:spcPct val="0"/>
                </a:spcAft>
              </a:pPr>
              <a:r>
                <a:rPr lang="en-US" dirty="0" smtClean="0">
                  <a:solidFill>
                    <a:srgbClr val="000000"/>
                  </a:solidFill>
                </a:rPr>
                <a:t>from May ‘07 to Nov ‘12</a:t>
              </a:r>
            </a:p>
          </p:txBody>
        </p:sp>
      </p:grpSp>
      <p:grpSp>
        <p:nvGrpSpPr>
          <p:cNvPr id="4" name="Group 3"/>
          <p:cNvGrpSpPr/>
          <p:nvPr/>
        </p:nvGrpSpPr>
        <p:grpSpPr>
          <a:xfrm>
            <a:off x="2921000" y="895480"/>
            <a:ext cx="3470275" cy="5723274"/>
            <a:chOff x="0" y="914400"/>
            <a:chExt cx="3470275" cy="5723274"/>
          </a:xfrm>
        </p:grpSpPr>
        <p:pic>
          <p:nvPicPr>
            <p:cNvPr id="76804" name="Picture 4" descr="590px-Snoplus_anchor_possibility"/>
            <p:cNvPicPr>
              <a:picLocks noChangeAspect="1" noChangeArrowheads="1"/>
            </p:cNvPicPr>
            <p:nvPr/>
          </p:nvPicPr>
          <p:blipFill>
            <a:blip r:embed="rId7"/>
            <a:srcRect/>
            <a:stretch>
              <a:fillRect/>
            </a:stretch>
          </p:blipFill>
          <p:spPr bwMode="auto">
            <a:xfrm>
              <a:off x="0" y="1293813"/>
              <a:ext cx="3470275" cy="3522662"/>
            </a:xfrm>
            <a:prstGeom prst="rect">
              <a:avLst/>
            </a:prstGeom>
            <a:noFill/>
            <a:ln w="9525">
              <a:noFill/>
              <a:miter lim="800000"/>
              <a:headEnd/>
              <a:tailEnd/>
            </a:ln>
          </p:spPr>
        </p:pic>
        <p:sp>
          <p:nvSpPr>
            <p:cNvPr id="76807" name="Rectangle 7"/>
            <p:cNvSpPr>
              <a:spLocks noChangeArrowheads="1"/>
            </p:cNvSpPr>
            <p:nvPr/>
          </p:nvSpPr>
          <p:spPr bwMode="auto">
            <a:xfrm>
              <a:off x="457200" y="914400"/>
              <a:ext cx="2547938" cy="39687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000" b="1" dirty="0">
                  <a:solidFill>
                    <a:srgbClr val="000000"/>
                  </a:solidFill>
                </a:rPr>
                <a:t>SNO+, Canada (</a:t>
              </a:r>
              <a:r>
                <a:rPr lang="en-US" sz="2000" b="1" dirty="0">
                  <a:solidFill>
                    <a:srgbClr val="0000FF"/>
                  </a:solidFill>
                </a:rPr>
                <a:t>1kt</a:t>
              </a:r>
              <a:r>
                <a:rPr lang="en-US" sz="2000" b="1" dirty="0">
                  <a:solidFill>
                    <a:srgbClr val="000000"/>
                  </a:solidFill>
                </a:rPr>
                <a:t>)</a:t>
              </a:r>
            </a:p>
          </p:txBody>
        </p:sp>
        <p:sp>
          <p:nvSpPr>
            <p:cNvPr id="32" name="TextBox 31"/>
            <p:cNvSpPr txBox="1"/>
            <p:nvPr/>
          </p:nvSpPr>
          <p:spPr>
            <a:xfrm>
              <a:off x="403152" y="4615836"/>
              <a:ext cx="2735262" cy="615950"/>
            </a:xfrm>
            <a:prstGeom prst="rect">
              <a:avLst/>
            </a:prstGeom>
            <a:noFill/>
          </p:spPr>
          <p:txBody>
            <a:bodyPr>
              <a:spAutoFit/>
            </a:bodyPr>
            <a:lstStyle/>
            <a:p>
              <a:pPr defTabSz="914400" eaLnBrk="0" fontAlgn="base" hangingPunct="0">
                <a:lnSpc>
                  <a:spcPct val="150000"/>
                </a:lnSpc>
                <a:spcBef>
                  <a:spcPct val="0"/>
                </a:spcBef>
                <a:spcAft>
                  <a:spcPct val="0"/>
                </a:spcAft>
                <a:defRPr/>
              </a:pPr>
              <a:r>
                <a:rPr lang="en-US" sz="2400" dirty="0">
                  <a:solidFill>
                    <a:srgbClr val="000000"/>
                  </a:solidFill>
                  <a:cs typeface="Times New Roman" pitchFamily="18" charset="0"/>
                </a:rPr>
                <a:t>under construction </a:t>
              </a:r>
            </a:p>
          </p:txBody>
        </p:sp>
        <p:pic>
          <p:nvPicPr>
            <p:cNvPr id="33" name="Picture 3074" descr="logo+_520x680"/>
            <p:cNvPicPr>
              <a:picLocks noChangeAspect="1" noChangeArrowheads="1"/>
            </p:cNvPicPr>
            <p:nvPr/>
          </p:nvPicPr>
          <p:blipFill>
            <a:blip r:embed="rId8"/>
            <a:srcRect/>
            <a:stretch>
              <a:fillRect/>
            </a:stretch>
          </p:blipFill>
          <p:spPr bwMode="auto">
            <a:xfrm>
              <a:off x="1133414" y="5647074"/>
              <a:ext cx="758825" cy="990600"/>
            </a:xfrm>
            <a:prstGeom prst="rect">
              <a:avLst/>
            </a:prstGeom>
            <a:noFill/>
            <a:ln w="9525">
              <a:noFill/>
              <a:miter lim="800000"/>
              <a:headEnd/>
              <a:tailEnd/>
            </a:ln>
          </p:spPr>
        </p:pic>
      </p:grpSp>
      <p:sp>
        <p:nvSpPr>
          <p:cNvPr id="5" name="TextBox 4"/>
          <p:cNvSpPr txBox="1"/>
          <p:nvPr/>
        </p:nvSpPr>
        <p:spPr>
          <a:xfrm>
            <a:off x="3526538" y="5041254"/>
            <a:ext cx="2330200" cy="369332"/>
          </a:xfrm>
          <a:prstGeom prst="rect">
            <a:avLst/>
          </a:prstGeom>
          <a:noFill/>
        </p:spPr>
        <p:txBody>
          <a:bodyPr wrap="none" rtlCol="0">
            <a:spAutoFit/>
          </a:bodyPr>
          <a:lstStyle/>
          <a:p>
            <a:r>
              <a:rPr lang="en-US" i="1" dirty="0" smtClean="0"/>
              <a:t>(online later this </a:t>
            </a:r>
            <a:r>
              <a:rPr lang="en-US" i="1" dirty="0" err="1" smtClean="0"/>
              <a:t>yr</a:t>
            </a:r>
            <a:r>
              <a:rPr lang="en-US" i="1" dirty="0" smtClean="0"/>
              <a:t>?)</a:t>
            </a:r>
            <a:endParaRPr lang="en-US" i="1" dirty="0"/>
          </a:p>
        </p:txBody>
      </p:sp>
      <p:sp>
        <p:nvSpPr>
          <p:cNvPr id="2" name="TextBox 1"/>
          <p:cNvSpPr txBox="1"/>
          <p:nvPr/>
        </p:nvSpPr>
        <p:spPr>
          <a:xfrm>
            <a:off x="8321082" y="5798906"/>
            <a:ext cx="864765" cy="369332"/>
          </a:xfrm>
          <a:prstGeom prst="rect">
            <a:avLst/>
          </a:prstGeom>
          <a:noFill/>
        </p:spPr>
        <p:txBody>
          <a:bodyPr wrap="none" rtlCol="0">
            <a:spAutoFit/>
          </a:bodyPr>
          <a:lstStyle/>
          <a:p>
            <a:r>
              <a:rPr lang="en-US" dirty="0" smtClean="0"/>
              <a:t>counts</a:t>
            </a:r>
            <a:endParaRPr lang="en-US" dirty="0"/>
          </a:p>
        </p:txBody>
      </p:sp>
    </p:spTree>
    <p:extLst>
      <p:ext uri="{BB962C8B-B14F-4D97-AF65-F5344CB8AC3E}">
        <p14:creationId xmlns:p14="http://schemas.microsoft.com/office/powerpoint/2010/main" val="2848230420"/>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3"/>
          <p:cNvSpPr txBox="1">
            <a:spLocks noChangeArrowheads="1"/>
          </p:cNvSpPr>
          <p:nvPr/>
        </p:nvSpPr>
        <p:spPr bwMode="auto">
          <a:xfrm>
            <a:off x="-15766" y="76200"/>
            <a:ext cx="9144000" cy="584775"/>
          </a:xfrm>
          <a:prstGeom prst="rect">
            <a:avLst/>
          </a:prstGeom>
          <a:noFill/>
          <a:ln w="9525">
            <a:noFill/>
            <a:miter lim="800000"/>
            <a:headEnd/>
            <a:tailEnd/>
          </a:ln>
        </p:spPr>
        <p:txBody>
          <a:bodyPr wrap="square">
            <a:spAutoFit/>
          </a:bodyPr>
          <a:lstStyle/>
          <a:p>
            <a:pPr algn="ctr"/>
            <a:r>
              <a:rPr lang="en-US" altLang="zh-CN" sz="3200" b="1" dirty="0" smtClean="0">
                <a:solidFill>
                  <a:srgbClr val="0000FF"/>
                </a:solidFill>
                <a:latin typeface="Arial" pitchFamily="34" charset="0"/>
                <a:cs typeface="Arial" pitchFamily="34" charset="0"/>
              </a:rPr>
              <a:t>Can Physics Help Geoscience?</a:t>
            </a:r>
            <a:endParaRPr lang="en-US" altLang="zh-CN" sz="3200" b="1" dirty="0">
              <a:solidFill>
                <a:srgbClr val="0000FF"/>
              </a:solidFill>
              <a:latin typeface="Arial" pitchFamily="34" charset="0"/>
              <a:cs typeface="Arial" pitchFamily="34" charset="0"/>
            </a:endParaRPr>
          </a:p>
        </p:txBody>
      </p:sp>
      <p:pic>
        <p:nvPicPr>
          <p:cNvPr id="8195" name="Picture 3" descr="C:\Users\Geology\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881062"/>
            <a:ext cx="9067800" cy="509587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371600" y="6060129"/>
            <a:ext cx="6766956" cy="400110"/>
            <a:chOff x="6538356" y="5831241"/>
            <a:chExt cx="2133600" cy="958410"/>
          </a:xfrm>
        </p:grpSpPr>
        <p:sp>
          <p:nvSpPr>
            <p:cNvPr id="6" name="TextBox 5"/>
            <p:cNvSpPr txBox="1"/>
            <p:nvPr/>
          </p:nvSpPr>
          <p:spPr>
            <a:xfrm>
              <a:off x="6538356" y="5831241"/>
              <a:ext cx="2133600" cy="958410"/>
            </a:xfrm>
            <a:prstGeom prst="rect">
              <a:avLst/>
            </a:prstGeom>
            <a:noFill/>
          </p:spPr>
          <p:txBody>
            <a:bodyPr wrap="square" rtlCol="0">
              <a:spAutoFit/>
            </a:bodyPr>
            <a:lstStyle/>
            <a:p>
              <a:r>
                <a:rPr lang="en-US" sz="2000" b="1" dirty="0" smtClean="0">
                  <a:latin typeface="Arial" pitchFamily="34" charset="0"/>
                  <a:cs typeface="Arial" pitchFamily="34" charset="0"/>
                </a:rPr>
                <a:t>TNU</a:t>
              </a:r>
              <a:r>
                <a:rPr lang="en-US" sz="2000" dirty="0" smtClean="0">
                  <a:latin typeface="Arial" pitchFamily="34" charset="0"/>
                  <a:cs typeface="Arial" pitchFamily="34" charset="0"/>
                </a:rPr>
                <a:t>: geo-n</a:t>
              </a:r>
              <a:r>
                <a:rPr lang="en-US" sz="2000" dirty="0" smtClean="0">
                  <a:latin typeface="Symbol" pitchFamily="18" charset="2"/>
                  <a:cs typeface="Arial" pitchFamily="34" charset="0"/>
                </a:rPr>
                <a:t>u</a:t>
              </a:r>
              <a:r>
                <a:rPr lang="en-US" sz="2000" dirty="0" smtClean="0">
                  <a:latin typeface="Arial" pitchFamily="34" charset="0"/>
                  <a:cs typeface="Arial" pitchFamily="34" charset="0"/>
                </a:rPr>
                <a:t> event seen by a kiloton detector in a year</a:t>
              </a:r>
            </a:p>
          </p:txBody>
        </p:sp>
        <p:cxnSp>
          <p:nvCxnSpPr>
            <p:cNvPr id="7" name="Straight Connector 6"/>
            <p:cNvCxnSpPr/>
            <p:nvPr/>
          </p:nvCxnSpPr>
          <p:spPr>
            <a:xfrm>
              <a:off x="6981981" y="6121461"/>
              <a:ext cx="412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2752470"/>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a:stretch>
            <a:fillRect/>
          </a:stretch>
        </p:blipFill>
        <p:spPr bwMode="auto">
          <a:xfrm>
            <a:off x="60275" y="2240257"/>
            <a:ext cx="6294585" cy="3704346"/>
          </a:xfrm>
          <a:prstGeom prst="rect">
            <a:avLst/>
          </a:prstGeom>
          <a:noFill/>
          <a:ln w="9525">
            <a:noFill/>
            <a:miter lim="800000"/>
            <a:headEnd/>
            <a:tailEnd/>
          </a:ln>
        </p:spPr>
      </p:pic>
      <p:sp>
        <p:nvSpPr>
          <p:cNvPr id="326659" name="Rectangle 3"/>
          <p:cNvSpPr>
            <a:spLocks noChangeArrowheads="1"/>
          </p:cNvSpPr>
          <p:nvPr/>
        </p:nvSpPr>
        <p:spPr bwMode="auto">
          <a:xfrm>
            <a:off x="583695" y="381000"/>
            <a:ext cx="3953581" cy="1938992"/>
          </a:xfrm>
          <a:prstGeom prst="rect">
            <a:avLst/>
          </a:prstGeom>
          <a:noFill/>
          <a:ln w="9525">
            <a:noFill/>
            <a:miter lim="800000"/>
            <a:headEnd/>
            <a:tailEnd/>
          </a:ln>
          <a:effectLst/>
        </p:spPr>
        <p:txBody>
          <a:bodyPr wrap="square">
            <a:prstTxWarp prst="textNoShape">
              <a:avLst/>
            </a:prstTxWarp>
            <a:spAutoFit/>
          </a:bodyPr>
          <a:lstStyle/>
          <a:p>
            <a:pPr algn="ctr" defTabSz="914400" eaLnBrk="0" fontAlgn="base" hangingPunct="0">
              <a:spcBef>
                <a:spcPct val="0"/>
              </a:spcBef>
              <a:spcAft>
                <a:spcPct val="0"/>
              </a:spcAft>
              <a:defRPr/>
            </a:pPr>
            <a:r>
              <a:rPr lang="en-US" sz="4000" dirty="0">
                <a:solidFill>
                  <a:srgbClr val="000099"/>
                </a:solidFill>
                <a:effectLst>
                  <a:outerShdw blurRad="38100" dist="38100" dir="2700000" algn="tl">
                    <a:srgbClr val="DDDDDD"/>
                  </a:outerShdw>
                </a:effectLst>
              </a:rPr>
              <a:t>Plate Tectonics,</a:t>
            </a:r>
            <a:r>
              <a:rPr lang="en-US" sz="4000" dirty="0" smtClean="0">
                <a:solidFill>
                  <a:srgbClr val="000099"/>
                </a:solidFill>
                <a:effectLst>
                  <a:outerShdw blurRad="38100" dist="38100" dir="2700000" algn="tl">
                    <a:srgbClr val="DDDDDD"/>
                  </a:outerShdw>
                </a:effectLst>
              </a:rPr>
              <a:t> </a:t>
            </a:r>
          </a:p>
          <a:p>
            <a:pPr algn="ctr" defTabSz="914400" eaLnBrk="0" fontAlgn="base" hangingPunct="0">
              <a:spcBef>
                <a:spcPct val="0"/>
              </a:spcBef>
              <a:spcAft>
                <a:spcPct val="0"/>
              </a:spcAft>
              <a:defRPr/>
            </a:pPr>
            <a:r>
              <a:rPr lang="en-US" sz="4000" dirty="0" smtClean="0">
                <a:solidFill>
                  <a:srgbClr val="000099"/>
                </a:solidFill>
                <a:effectLst>
                  <a:outerShdw blurRad="38100" dist="38100" dir="2700000" algn="tl">
                    <a:srgbClr val="DDDDDD"/>
                  </a:outerShdw>
                </a:effectLst>
              </a:rPr>
              <a:t>Convection,</a:t>
            </a:r>
          </a:p>
          <a:p>
            <a:pPr algn="ctr" defTabSz="914400" eaLnBrk="0" fontAlgn="base" hangingPunct="0">
              <a:spcBef>
                <a:spcPct val="0"/>
              </a:spcBef>
              <a:spcAft>
                <a:spcPct val="0"/>
              </a:spcAft>
              <a:defRPr/>
            </a:pPr>
            <a:r>
              <a:rPr lang="en-US" sz="4000" dirty="0" err="1" smtClean="0">
                <a:solidFill>
                  <a:srgbClr val="000099"/>
                </a:solidFill>
                <a:effectLst>
                  <a:outerShdw blurRad="38100" dist="38100" dir="2700000" algn="tl">
                    <a:srgbClr val="DDDDDD"/>
                  </a:outerShdw>
                </a:effectLst>
              </a:rPr>
              <a:t>Geodynamo</a:t>
            </a:r>
            <a:endParaRPr lang="en-US" sz="4000" dirty="0">
              <a:solidFill>
                <a:srgbClr val="000099"/>
              </a:solidFill>
              <a:effectLst>
                <a:outerShdw blurRad="38100" dist="38100" dir="2700000" algn="tl">
                  <a:srgbClr val="DDDDDD"/>
                </a:outerShdw>
              </a:effectLst>
            </a:endParaRPr>
          </a:p>
        </p:txBody>
      </p:sp>
      <p:sp>
        <p:nvSpPr>
          <p:cNvPr id="38916" name="Text Box 4"/>
          <p:cNvSpPr txBox="1">
            <a:spLocks noChangeArrowheads="1"/>
          </p:cNvSpPr>
          <p:nvPr/>
        </p:nvSpPr>
        <p:spPr bwMode="auto">
          <a:xfrm>
            <a:off x="402818" y="5604616"/>
            <a:ext cx="5829300" cy="1200329"/>
          </a:xfrm>
          <a:prstGeom prst="rect">
            <a:avLst/>
          </a:prstGeom>
          <a:noFill/>
          <a:ln w="9525">
            <a:noFill/>
            <a:miter lim="800000"/>
            <a:headEnd/>
            <a:tailEnd/>
          </a:ln>
        </p:spPr>
        <p:txBody>
          <a:bodyPr wrap="square">
            <a:prstTxWarp prst="textNoShape">
              <a:avLst/>
            </a:prstTxWarp>
            <a:spAutoFit/>
          </a:bodyPr>
          <a:lstStyle/>
          <a:p>
            <a:pPr algn="ctr" defTabSz="914400" eaLnBrk="0" fontAlgn="base" hangingPunct="0">
              <a:spcBef>
                <a:spcPct val="0"/>
              </a:spcBef>
              <a:spcAft>
                <a:spcPct val="0"/>
              </a:spcAft>
            </a:pPr>
            <a:r>
              <a:rPr lang="en-US" sz="3600" dirty="0" smtClean="0">
                <a:solidFill>
                  <a:srgbClr val="FF0000"/>
                </a:solidFill>
              </a:rPr>
              <a:t>Radioactive decay driving </a:t>
            </a:r>
            <a:r>
              <a:rPr lang="en-US" sz="3600" dirty="0">
                <a:solidFill>
                  <a:srgbClr val="FF0000"/>
                </a:solidFill>
              </a:rPr>
              <a:t>the Earth’s engine!</a:t>
            </a:r>
          </a:p>
        </p:txBody>
      </p:sp>
      <p:pic>
        <p:nvPicPr>
          <p:cNvPr id="52226" name="Picture 2"/>
          <p:cNvPicPr>
            <a:picLocks noChangeAspect="1" noChangeArrowheads="1"/>
          </p:cNvPicPr>
          <p:nvPr/>
        </p:nvPicPr>
        <p:blipFill>
          <a:blip r:embed="rId4"/>
          <a:srcRect/>
          <a:stretch>
            <a:fillRect/>
          </a:stretch>
        </p:blipFill>
        <p:spPr bwMode="auto">
          <a:xfrm>
            <a:off x="5744316" y="98425"/>
            <a:ext cx="2895600" cy="3187700"/>
          </a:xfrm>
          <a:prstGeom prst="rect">
            <a:avLst/>
          </a:prstGeom>
          <a:noFill/>
          <a:ln w="9525">
            <a:noFill/>
            <a:miter lim="800000"/>
            <a:headEnd/>
            <a:tailEnd/>
          </a:ln>
          <a:effectLst/>
        </p:spPr>
      </p:pic>
      <p:pic>
        <p:nvPicPr>
          <p:cNvPr id="52227" name="Picture 3"/>
          <p:cNvPicPr>
            <a:picLocks noChangeAspect="1" noChangeArrowheads="1"/>
          </p:cNvPicPr>
          <p:nvPr/>
        </p:nvPicPr>
        <p:blipFill>
          <a:blip r:embed="rId5"/>
          <a:srcRect/>
          <a:stretch>
            <a:fillRect/>
          </a:stretch>
        </p:blipFill>
        <p:spPr bwMode="auto">
          <a:xfrm>
            <a:off x="6838987" y="3378735"/>
            <a:ext cx="2265331" cy="2265331"/>
          </a:xfrm>
          <a:prstGeom prst="rect">
            <a:avLst/>
          </a:prstGeom>
          <a:noFill/>
          <a:ln w="9525">
            <a:noFill/>
            <a:miter lim="800000"/>
            <a:headEnd/>
            <a:tailEnd/>
          </a:ln>
          <a:effectLst/>
        </p:spPr>
      </p:pic>
      <p:sp>
        <p:nvSpPr>
          <p:cNvPr id="2" name="TextBox 1"/>
          <p:cNvSpPr txBox="1"/>
          <p:nvPr/>
        </p:nvSpPr>
        <p:spPr>
          <a:xfrm>
            <a:off x="6683932" y="6074707"/>
            <a:ext cx="2178061" cy="584776"/>
          </a:xfrm>
          <a:prstGeom prst="rect">
            <a:avLst/>
          </a:prstGeom>
          <a:noFill/>
        </p:spPr>
        <p:txBody>
          <a:bodyPr wrap="none" rtlCol="0">
            <a:spAutoFit/>
          </a:bodyPr>
          <a:lstStyle/>
          <a:p>
            <a:r>
              <a:rPr lang="en-US" sz="3200" i="1" dirty="0" smtClean="0">
                <a:solidFill>
                  <a:srgbClr val="0000FF"/>
                </a:solidFill>
              </a:rPr>
              <a:t>K, </a:t>
            </a:r>
            <a:r>
              <a:rPr lang="en-US" sz="3200" i="1" dirty="0" err="1" smtClean="0">
                <a:solidFill>
                  <a:srgbClr val="0000FF"/>
                </a:solidFill>
              </a:rPr>
              <a:t>Th</a:t>
            </a:r>
            <a:r>
              <a:rPr lang="en-US" sz="3200" i="1" dirty="0" smtClean="0">
                <a:solidFill>
                  <a:srgbClr val="0000FF"/>
                </a:solidFill>
              </a:rPr>
              <a:t> &amp; U!</a:t>
            </a:r>
            <a:endParaRPr lang="en-US" sz="3200" i="1" dirty="0">
              <a:solidFill>
                <a:srgbClr val="0000FF"/>
              </a:solidFill>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45959" y="-82977"/>
            <a:ext cx="8239154" cy="830997"/>
          </a:xfrm>
          <a:prstGeom prst="rect">
            <a:avLst/>
          </a:prstGeom>
          <a:noFill/>
        </p:spPr>
        <p:txBody>
          <a:bodyPr wrap="none" rtlCol="0">
            <a:spAutoFit/>
          </a:bodyPr>
          <a:lstStyle/>
          <a:p>
            <a:r>
              <a:rPr lang="en-US" sz="4800" dirty="0" smtClean="0">
                <a:solidFill>
                  <a:srgbClr val="0000FF"/>
                </a:solidFill>
                <a:latin typeface="Calibri"/>
                <a:ea typeface="ＭＳ Ｐゴシック"/>
                <a:cs typeface="Calibri"/>
              </a:rPr>
              <a:t>Summary of geoneutrino results</a:t>
            </a:r>
            <a:endParaRPr lang="en-US" sz="4800" dirty="0">
              <a:solidFill>
                <a:srgbClr val="0000FF"/>
              </a:solidFill>
              <a:latin typeface="Calibri"/>
              <a:ea typeface="ＭＳ Ｐゴシック"/>
              <a:cs typeface="Calibri"/>
            </a:endParaRPr>
          </a:p>
        </p:txBody>
      </p:sp>
      <p:sp>
        <p:nvSpPr>
          <p:cNvPr id="5" name="TextBox 4"/>
          <p:cNvSpPr txBox="1"/>
          <p:nvPr/>
        </p:nvSpPr>
        <p:spPr>
          <a:xfrm>
            <a:off x="1995611" y="5534561"/>
            <a:ext cx="5539850" cy="1323439"/>
          </a:xfrm>
          <a:prstGeom prst="rect">
            <a:avLst/>
          </a:prstGeom>
          <a:noFill/>
        </p:spPr>
        <p:txBody>
          <a:bodyPr wrap="none" rtlCol="0">
            <a:spAutoFit/>
          </a:bodyPr>
          <a:lstStyle/>
          <a:p>
            <a:r>
              <a:rPr lang="en-US" sz="2000" cap="all" dirty="0" smtClean="0">
                <a:solidFill>
                  <a:srgbClr val="0000FF"/>
                </a:solidFill>
                <a:latin typeface="Calibri"/>
                <a:ea typeface="ＭＳ Ｐゴシック"/>
                <a:cs typeface="Calibri"/>
              </a:rPr>
              <a:t>Silicate Earth </a:t>
            </a:r>
            <a:r>
              <a:rPr lang="en-US" sz="2000" dirty="0" smtClean="0">
                <a:solidFill>
                  <a:srgbClr val="0000FF"/>
                </a:solidFill>
                <a:latin typeface="Calibri"/>
                <a:ea typeface="ＭＳ Ｐゴシック"/>
                <a:cs typeface="Calibri"/>
              </a:rPr>
              <a:t>MODELS</a:t>
            </a:r>
          </a:p>
          <a:p>
            <a:r>
              <a:rPr lang="en-US" sz="2000" u="sng" dirty="0" err="1" smtClean="0">
                <a:solidFill>
                  <a:srgbClr val="0000FF"/>
                </a:solidFill>
                <a:latin typeface="Calibri"/>
                <a:ea typeface="ＭＳ Ｐゴシック"/>
                <a:cs typeface="Calibri"/>
              </a:rPr>
              <a:t>Cosmochemical</a:t>
            </a:r>
            <a:r>
              <a:rPr lang="en-US" sz="2000" dirty="0" smtClean="0">
                <a:solidFill>
                  <a:srgbClr val="0000FF"/>
                </a:solidFill>
                <a:latin typeface="Calibri"/>
                <a:ea typeface="ＭＳ Ｐゴシック"/>
                <a:cs typeface="Calibri"/>
              </a:rPr>
              <a:t>: uses meteorites – 10 TW</a:t>
            </a:r>
          </a:p>
          <a:p>
            <a:r>
              <a:rPr lang="en-US" sz="2000" u="sng" dirty="0" smtClean="0">
                <a:solidFill>
                  <a:srgbClr val="0000FF"/>
                </a:solidFill>
                <a:latin typeface="Calibri"/>
                <a:ea typeface="ＭＳ Ｐゴシック"/>
                <a:cs typeface="Calibri"/>
              </a:rPr>
              <a:t>Geochemical</a:t>
            </a:r>
            <a:r>
              <a:rPr lang="en-US" sz="2000" dirty="0" smtClean="0">
                <a:solidFill>
                  <a:srgbClr val="0000FF"/>
                </a:solidFill>
                <a:latin typeface="Calibri"/>
                <a:ea typeface="ＭＳ Ｐゴシック"/>
                <a:cs typeface="Calibri"/>
              </a:rPr>
              <a:t>: uses terrestrial rocks </a:t>
            </a:r>
            <a:r>
              <a:rPr lang="en-US" sz="2000" dirty="0" smtClean="0">
                <a:solidFill>
                  <a:srgbClr val="0000FF"/>
                </a:solidFill>
                <a:latin typeface="Calibri"/>
                <a:cs typeface="Calibri"/>
              </a:rPr>
              <a:t>–20 </a:t>
            </a:r>
            <a:r>
              <a:rPr lang="en-US" sz="2000" dirty="0">
                <a:solidFill>
                  <a:srgbClr val="0000FF"/>
                </a:solidFill>
                <a:latin typeface="Calibri"/>
                <a:cs typeface="Calibri"/>
              </a:rPr>
              <a:t>TW</a:t>
            </a:r>
          </a:p>
          <a:p>
            <a:r>
              <a:rPr lang="en-US" sz="2000" u="sng" dirty="0" smtClean="0">
                <a:solidFill>
                  <a:srgbClr val="0000FF"/>
                </a:solidFill>
                <a:latin typeface="Calibri"/>
                <a:ea typeface="ＭＳ Ｐゴシック"/>
                <a:cs typeface="Calibri"/>
              </a:rPr>
              <a:t>Geodynamical</a:t>
            </a:r>
            <a:r>
              <a:rPr lang="en-US" sz="2000" dirty="0" smtClean="0">
                <a:solidFill>
                  <a:srgbClr val="0000FF"/>
                </a:solidFill>
                <a:latin typeface="Calibri"/>
                <a:ea typeface="ＭＳ Ｐゴシック"/>
                <a:cs typeface="Calibri"/>
              </a:rPr>
              <a:t>: parameterized convection </a:t>
            </a:r>
            <a:r>
              <a:rPr lang="en-US" sz="2000" dirty="0">
                <a:solidFill>
                  <a:srgbClr val="0000FF"/>
                </a:solidFill>
                <a:latin typeface="Calibri"/>
                <a:cs typeface="Calibri"/>
              </a:rPr>
              <a:t>– </a:t>
            </a:r>
            <a:r>
              <a:rPr lang="en-US" sz="2000" dirty="0" smtClean="0">
                <a:solidFill>
                  <a:srgbClr val="0000FF"/>
                </a:solidFill>
                <a:latin typeface="Calibri"/>
                <a:cs typeface="Calibri"/>
              </a:rPr>
              <a:t>30 TW</a:t>
            </a:r>
            <a:r>
              <a:rPr lang="en-US" sz="2000" dirty="0" smtClean="0">
                <a:solidFill>
                  <a:srgbClr val="0000FF"/>
                </a:solidFill>
                <a:latin typeface="Calibri"/>
                <a:ea typeface="ＭＳ Ｐゴシック"/>
                <a:cs typeface="Calibri"/>
              </a:rPr>
              <a:t> </a:t>
            </a:r>
            <a:endParaRPr lang="en-US" sz="2000" i="1" dirty="0" smtClean="0">
              <a:solidFill>
                <a:srgbClr val="0000FF"/>
              </a:solidFill>
              <a:latin typeface="Calibri"/>
              <a:ea typeface="ＭＳ Ｐゴシック"/>
              <a:cs typeface="Calibri"/>
            </a:endParaRPr>
          </a:p>
        </p:txBody>
      </p:sp>
    </p:spTree>
    <p:extLst>
      <p:ext uri="{BB962C8B-B14F-4D97-AF65-F5344CB8AC3E}">
        <p14:creationId xmlns:p14="http://schemas.microsoft.com/office/powerpoint/2010/main" val="106911438"/>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p:nvPr/>
        </p:nvPicPr>
        <p:blipFill>
          <a:blip r:embed="rId2">
            <a:extLst>
              <a:ext uri="{28A0092B-C50C-407E-A947-70E740481C1C}">
                <a14:useLocalDpi xmlns:a14="http://schemas.microsoft.com/office/drawing/2010/main" val="0"/>
              </a:ext>
            </a:extLst>
          </a:blip>
          <a:srcRect/>
          <a:stretch>
            <a:fillRect/>
          </a:stretch>
        </p:blipFill>
        <p:spPr bwMode="auto">
          <a:xfrm>
            <a:off x="94781" y="1880119"/>
            <a:ext cx="8963916" cy="1421362"/>
          </a:xfrm>
          <a:prstGeom prst="rect">
            <a:avLst/>
          </a:prstGeom>
          <a:noFill/>
          <a:ln>
            <a:noFill/>
          </a:ln>
        </p:spPr>
      </p:pic>
      <p:sp>
        <p:nvSpPr>
          <p:cNvPr id="3" name="TextBox 2"/>
          <p:cNvSpPr txBox="1"/>
          <p:nvPr/>
        </p:nvSpPr>
        <p:spPr>
          <a:xfrm>
            <a:off x="0" y="-2560"/>
            <a:ext cx="9144000" cy="523220"/>
          </a:xfrm>
          <a:prstGeom prst="rect">
            <a:avLst/>
          </a:prstGeom>
          <a:noFill/>
        </p:spPr>
        <p:txBody>
          <a:bodyPr wrap="square" rtlCol="0">
            <a:spAutoFit/>
          </a:bodyPr>
          <a:lstStyle/>
          <a:p>
            <a:pPr algn="ctr"/>
            <a:r>
              <a:rPr lang="en-US" sz="2800" b="1" dirty="0" err="1" smtClean="0">
                <a:latin typeface="Arial" pitchFamily="34" charset="0"/>
                <a:cs typeface="Arial" pitchFamily="34" charset="0"/>
              </a:rPr>
              <a:t>Geoneutrino</a:t>
            </a:r>
            <a:r>
              <a:rPr lang="en-US" sz="2800" b="1" dirty="0" smtClean="0">
                <a:latin typeface="Arial" pitchFamily="34" charset="0"/>
                <a:cs typeface="Arial" pitchFamily="34" charset="0"/>
              </a:rPr>
              <a:t> Flux on Earth Surface</a:t>
            </a:r>
            <a:endParaRPr lang="en-US" sz="2800" b="1" dirty="0">
              <a:latin typeface="Arial" pitchFamily="34" charset="0"/>
              <a:cs typeface="Arial" pitchFamily="34" charset="0"/>
            </a:endParaRPr>
          </a:p>
        </p:txBody>
      </p:sp>
      <p:sp>
        <p:nvSpPr>
          <p:cNvPr id="46" name="TextBox 45"/>
          <p:cNvSpPr txBox="1"/>
          <p:nvPr/>
        </p:nvSpPr>
        <p:spPr>
          <a:xfrm>
            <a:off x="0" y="5410200"/>
            <a:ext cx="9144000" cy="461665"/>
          </a:xfrm>
          <a:prstGeom prst="rect">
            <a:avLst/>
          </a:prstGeom>
          <a:noFill/>
        </p:spPr>
        <p:txBody>
          <a:bodyPr wrap="square" rtlCol="0">
            <a:spAutoFit/>
          </a:bodyPr>
          <a:lstStyle/>
          <a:p>
            <a:pPr algn="ctr"/>
            <a:r>
              <a:rPr lang="en-US" sz="2400" b="1" dirty="0" smtClean="0">
                <a:solidFill>
                  <a:srgbClr val="FF0000"/>
                </a:solidFill>
                <a:latin typeface="Arial" pitchFamily="34" charset="0"/>
                <a:cs typeface="Arial" pitchFamily="34" charset="0"/>
              </a:rPr>
              <a:t>Earth</a:t>
            </a:r>
            <a:r>
              <a:rPr lang="en-US" sz="2400" dirty="0" smtClean="0">
                <a:latin typeface="Arial" pitchFamily="34" charset="0"/>
                <a:cs typeface="Arial" pitchFamily="34" charset="0"/>
              </a:rPr>
              <a:t> </a:t>
            </a:r>
            <a:r>
              <a:rPr lang="en-US" sz="2400" b="1" dirty="0" smtClean="0">
                <a:solidFill>
                  <a:srgbClr val="FF0000"/>
                </a:solidFill>
                <a:latin typeface="Arial" pitchFamily="34" charset="0"/>
                <a:cs typeface="Arial" pitchFamily="34" charset="0"/>
              </a:rPr>
              <a:t>structure</a:t>
            </a:r>
            <a:r>
              <a:rPr lang="en-US" sz="2400" dirty="0" smtClean="0">
                <a:latin typeface="Arial" pitchFamily="34" charset="0"/>
                <a:cs typeface="Arial" pitchFamily="34" charset="0"/>
              </a:rPr>
              <a:t> </a:t>
            </a:r>
            <a:r>
              <a:rPr lang="en-US" sz="2400" dirty="0" smtClean="0">
                <a:latin typeface="Times New Roman" pitchFamily="18" charset="0"/>
                <a:cs typeface="Times New Roman" pitchFamily="18" charset="0"/>
              </a:rPr>
              <a:t>(</a:t>
            </a:r>
            <a:r>
              <a:rPr lang="en-US" sz="2400" dirty="0" smtClean="0">
                <a:latin typeface="Symbol" pitchFamily="18" charset="2"/>
                <a:cs typeface="Times New Roman" pitchFamily="18" charset="0"/>
              </a:rPr>
              <a:t>r</a:t>
            </a:r>
            <a:r>
              <a:rPr lang="en-US" sz="2400" dirty="0" smtClean="0">
                <a:latin typeface="Times New Roman" pitchFamily="18" charset="0"/>
                <a:cs typeface="Times New Roman" pitchFamily="18" charset="0"/>
              </a:rPr>
              <a:t> </a:t>
            </a:r>
            <a:r>
              <a:rPr lang="en-US" sz="2400" dirty="0" smtClean="0">
                <a:latin typeface="Arial" pitchFamily="34" charset="0"/>
                <a:cs typeface="Arial" pitchFamily="34" charset="0"/>
              </a:rPr>
              <a:t>and</a:t>
            </a:r>
            <a:r>
              <a:rPr lang="en-US" sz="2400" dirty="0" smtClean="0">
                <a:latin typeface="Times New Roman" pitchFamily="18" charset="0"/>
                <a:cs typeface="Times New Roman" pitchFamily="18" charset="0"/>
              </a:rPr>
              <a:t> </a:t>
            </a:r>
            <a:r>
              <a:rPr lang="en-US" sz="2400" i="1" dirty="0" smtClean="0">
                <a:latin typeface="Times New Roman" pitchFamily="18" charset="0"/>
                <a:cs typeface="Times New Roman" pitchFamily="18" charset="0"/>
              </a:rPr>
              <a:t>L</a:t>
            </a:r>
            <a:r>
              <a:rPr lang="en-US" sz="2400" dirty="0" smtClean="0">
                <a:latin typeface="Times New Roman" pitchFamily="18" charset="0"/>
                <a:cs typeface="Times New Roman" pitchFamily="18" charset="0"/>
              </a:rPr>
              <a:t>) </a:t>
            </a:r>
            <a:r>
              <a:rPr lang="en-US" sz="2400" dirty="0" smtClean="0">
                <a:latin typeface="Arial" pitchFamily="34" charset="0"/>
                <a:cs typeface="Arial" pitchFamily="34" charset="0"/>
              </a:rPr>
              <a:t>and </a:t>
            </a:r>
            <a:r>
              <a:rPr lang="en-US" sz="2400" b="1" dirty="0" smtClean="0">
                <a:solidFill>
                  <a:srgbClr val="FF0000"/>
                </a:solidFill>
                <a:latin typeface="Arial" pitchFamily="34" charset="0"/>
                <a:cs typeface="Arial" pitchFamily="34" charset="0"/>
              </a:rPr>
              <a:t>chemical composition </a:t>
            </a:r>
            <a:r>
              <a:rPr lang="en-US" sz="2400" dirty="0" smtClean="0">
                <a:latin typeface="Times New Roman" pitchFamily="18" charset="0"/>
                <a:cs typeface="Times New Roman" pitchFamily="18" charset="0"/>
              </a:rPr>
              <a:t>(</a:t>
            </a:r>
            <a:r>
              <a:rPr lang="en-US" sz="2400" i="1"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nvGrpSpPr>
          <p:cNvPr id="34" name="Group 33"/>
          <p:cNvGrpSpPr/>
          <p:nvPr/>
        </p:nvGrpSpPr>
        <p:grpSpPr>
          <a:xfrm>
            <a:off x="315797" y="994477"/>
            <a:ext cx="5480957" cy="1848708"/>
            <a:chOff x="315797" y="994477"/>
            <a:chExt cx="5480957" cy="1848708"/>
          </a:xfrm>
        </p:grpSpPr>
        <p:sp>
          <p:nvSpPr>
            <p:cNvPr id="12" name="TextBox 11"/>
            <p:cNvSpPr txBox="1"/>
            <p:nvPr/>
          </p:nvSpPr>
          <p:spPr>
            <a:xfrm>
              <a:off x="315797" y="994477"/>
              <a:ext cx="5480957" cy="400110"/>
            </a:xfrm>
            <a:prstGeom prst="rect">
              <a:avLst/>
            </a:prstGeom>
            <a:noFill/>
            <a:ln>
              <a:solidFill>
                <a:srgbClr val="06D214"/>
              </a:solidFill>
            </a:ln>
          </p:spPr>
          <p:txBody>
            <a:bodyPr wrap="square" rtlCol="0">
              <a:spAutoFit/>
            </a:bodyPr>
            <a:lstStyle/>
            <a:p>
              <a:r>
                <a:rPr lang="en-US" sz="2000" dirty="0" smtClean="0">
                  <a:latin typeface="Arial" pitchFamily="34" charset="0"/>
                  <a:cs typeface="Arial" pitchFamily="34" charset="0"/>
                </a:rPr>
                <a:t>Activity and number of produced </a:t>
              </a:r>
              <a:r>
                <a:rPr lang="en-US" sz="2000" dirty="0" err="1" smtClean="0">
                  <a:latin typeface="Arial" pitchFamily="34" charset="0"/>
                  <a:cs typeface="Arial" pitchFamily="34" charset="0"/>
                </a:rPr>
                <a:t>geoneutrinos</a:t>
              </a:r>
              <a:endParaRPr lang="en-US" sz="2000" dirty="0">
                <a:latin typeface="Arial" pitchFamily="34" charset="0"/>
                <a:cs typeface="Arial" pitchFamily="34" charset="0"/>
              </a:endParaRPr>
            </a:p>
          </p:txBody>
        </p:sp>
        <p:sp>
          <p:nvSpPr>
            <p:cNvPr id="31" name="Oval 30"/>
            <p:cNvSpPr/>
            <p:nvPr/>
          </p:nvSpPr>
          <p:spPr bwMode="auto">
            <a:xfrm>
              <a:off x="2066226" y="2258198"/>
              <a:ext cx="454949" cy="584987"/>
            </a:xfrm>
            <a:prstGeom prst="ellipse">
              <a:avLst/>
            </a:prstGeom>
            <a:noFill/>
            <a:ln w="9525" cap="flat" cmpd="sng" algn="ctr">
              <a:solidFill>
                <a:srgbClr val="06D21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33" name="Straight Connector 32"/>
            <p:cNvCxnSpPr>
              <a:stCxn id="31" idx="0"/>
            </p:cNvCxnSpPr>
            <p:nvPr/>
          </p:nvCxnSpPr>
          <p:spPr bwMode="auto">
            <a:xfrm flipV="1">
              <a:off x="2293701" y="1394587"/>
              <a:ext cx="9478" cy="863611"/>
            </a:xfrm>
            <a:prstGeom prst="line">
              <a:avLst/>
            </a:prstGeom>
            <a:solidFill>
              <a:schemeClr val="accent1"/>
            </a:solidFill>
            <a:ln w="9525" cap="flat" cmpd="sng" algn="ctr">
              <a:solidFill>
                <a:srgbClr val="06D214"/>
              </a:solidFill>
              <a:prstDash val="solid"/>
              <a:round/>
              <a:headEnd type="none" w="med" len="med"/>
              <a:tailEnd type="none" w="med" len="med"/>
            </a:ln>
            <a:effectLst/>
          </p:spPr>
        </p:cxnSp>
      </p:grpSp>
      <p:grpSp>
        <p:nvGrpSpPr>
          <p:cNvPr id="56" name="Group 55"/>
          <p:cNvGrpSpPr/>
          <p:nvPr/>
        </p:nvGrpSpPr>
        <p:grpSpPr>
          <a:xfrm>
            <a:off x="4113132" y="1413542"/>
            <a:ext cx="2819400" cy="1429643"/>
            <a:chOff x="4113132" y="1413542"/>
            <a:chExt cx="2819400" cy="1429643"/>
          </a:xfrm>
        </p:grpSpPr>
        <p:sp>
          <p:nvSpPr>
            <p:cNvPr id="15" name="TextBox 14"/>
            <p:cNvSpPr txBox="1"/>
            <p:nvPr/>
          </p:nvSpPr>
          <p:spPr>
            <a:xfrm>
              <a:off x="4113132" y="1413542"/>
              <a:ext cx="2819400" cy="400110"/>
            </a:xfrm>
            <a:prstGeom prst="rect">
              <a:avLst/>
            </a:prstGeom>
            <a:noFill/>
            <a:ln w="15875">
              <a:solidFill>
                <a:srgbClr val="A4710A"/>
              </a:solidFill>
            </a:ln>
          </p:spPr>
          <p:txBody>
            <a:bodyPr wrap="square" rtlCol="0">
              <a:spAutoFit/>
            </a:bodyPr>
            <a:lstStyle/>
            <a:p>
              <a:r>
                <a:rPr lang="en-US" sz="2000" dirty="0" smtClean="0">
                  <a:latin typeface="Arial" pitchFamily="34" charset="0"/>
                  <a:cs typeface="Arial" pitchFamily="34" charset="0"/>
                </a:rPr>
                <a:t>Volume of source unit</a:t>
              </a:r>
              <a:endParaRPr lang="en-US" sz="2000" dirty="0">
                <a:latin typeface="Arial" pitchFamily="34" charset="0"/>
                <a:cs typeface="Arial" pitchFamily="34" charset="0"/>
              </a:endParaRPr>
            </a:p>
          </p:txBody>
        </p:sp>
        <p:cxnSp>
          <p:nvCxnSpPr>
            <p:cNvPr id="36" name="Straight Connector 35"/>
            <p:cNvCxnSpPr>
              <a:stCxn id="37" idx="0"/>
            </p:cNvCxnSpPr>
            <p:nvPr/>
          </p:nvCxnSpPr>
          <p:spPr bwMode="auto">
            <a:xfrm flipH="1" flipV="1">
              <a:off x="4454708" y="1813654"/>
              <a:ext cx="151650" cy="444544"/>
            </a:xfrm>
            <a:prstGeom prst="line">
              <a:avLst/>
            </a:prstGeom>
            <a:solidFill>
              <a:schemeClr val="accent1"/>
            </a:solidFill>
            <a:ln w="9525" cap="flat" cmpd="sng" algn="ctr">
              <a:solidFill>
                <a:srgbClr val="A4710A"/>
              </a:solidFill>
              <a:prstDash val="solid"/>
              <a:round/>
              <a:headEnd type="none" w="med" len="med"/>
              <a:tailEnd type="none" w="med" len="med"/>
            </a:ln>
            <a:effectLst/>
          </p:spPr>
        </p:cxnSp>
        <p:sp>
          <p:nvSpPr>
            <p:cNvPr id="37" name="Oval 36"/>
            <p:cNvSpPr/>
            <p:nvPr/>
          </p:nvSpPr>
          <p:spPr bwMode="auto">
            <a:xfrm>
              <a:off x="4265146" y="2258198"/>
              <a:ext cx="682424" cy="584987"/>
            </a:xfrm>
            <a:prstGeom prst="ellipse">
              <a:avLst/>
            </a:prstGeom>
            <a:noFill/>
            <a:ln w="12700" cap="flat" cmpd="sng" algn="ctr">
              <a:solidFill>
                <a:srgbClr val="A4710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grpSp>
        <p:nvGrpSpPr>
          <p:cNvPr id="57" name="Group 56"/>
          <p:cNvGrpSpPr/>
          <p:nvPr/>
        </p:nvGrpSpPr>
        <p:grpSpPr>
          <a:xfrm>
            <a:off x="5531565" y="1980752"/>
            <a:ext cx="3429000" cy="1733702"/>
            <a:chOff x="5531565" y="1980752"/>
            <a:chExt cx="3429000" cy="1733702"/>
          </a:xfrm>
        </p:grpSpPr>
        <p:sp>
          <p:nvSpPr>
            <p:cNvPr id="7" name="TextBox 6"/>
            <p:cNvSpPr txBox="1"/>
            <p:nvPr/>
          </p:nvSpPr>
          <p:spPr>
            <a:xfrm>
              <a:off x="5531565" y="3314344"/>
              <a:ext cx="3429000" cy="400110"/>
            </a:xfrm>
            <a:prstGeom prst="rect">
              <a:avLst/>
            </a:prstGeom>
            <a:noFill/>
            <a:ln w="15875">
              <a:solidFill>
                <a:srgbClr val="ED0000"/>
              </a:solidFill>
            </a:ln>
          </p:spPr>
          <p:txBody>
            <a:bodyPr wrap="square" rtlCol="0">
              <a:spAutoFit/>
            </a:bodyPr>
            <a:lstStyle/>
            <a:p>
              <a:r>
                <a:rPr lang="en-US" sz="2000" dirty="0" smtClean="0">
                  <a:latin typeface="Arial" pitchFamily="34" charset="0"/>
                  <a:cs typeface="Arial" pitchFamily="34" charset="0"/>
                </a:rPr>
                <a:t>Survival probability function</a:t>
              </a:r>
              <a:endParaRPr lang="en-US" sz="2000" dirty="0">
                <a:latin typeface="Arial" pitchFamily="34" charset="0"/>
                <a:cs typeface="Arial" pitchFamily="34" charset="0"/>
              </a:endParaRPr>
            </a:p>
          </p:txBody>
        </p:sp>
        <p:sp>
          <p:nvSpPr>
            <p:cNvPr id="40" name="Rounded Rectangle 39"/>
            <p:cNvSpPr/>
            <p:nvPr/>
          </p:nvSpPr>
          <p:spPr bwMode="auto">
            <a:xfrm>
              <a:off x="6530413" y="1980752"/>
              <a:ext cx="2227354" cy="559160"/>
            </a:xfrm>
            <a:prstGeom prst="roundRect">
              <a:avLst/>
            </a:prstGeom>
            <a:noFill/>
            <a:ln w="19050" cap="flat" cmpd="sng" algn="ctr">
              <a:solidFill>
                <a:srgbClr val="ED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42" name="Straight Connector 41"/>
            <p:cNvCxnSpPr/>
            <p:nvPr/>
          </p:nvCxnSpPr>
          <p:spPr bwMode="auto">
            <a:xfrm>
              <a:off x="8463946" y="2539912"/>
              <a:ext cx="0" cy="774432"/>
            </a:xfrm>
            <a:prstGeom prst="line">
              <a:avLst/>
            </a:prstGeom>
            <a:solidFill>
              <a:schemeClr val="accent1"/>
            </a:solidFill>
            <a:ln w="9525" cap="flat" cmpd="sng" algn="ctr">
              <a:solidFill>
                <a:srgbClr val="ED0000"/>
              </a:solidFill>
              <a:prstDash val="solid"/>
              <a:round/>
              <a:headEnd type="none" w="med" len="med"/>
              <a:tailEnd type="none" w="med" len="med"/>
            </a:ln>
            <a:effectLst/>
          </p:spPr>
        </p:cxnSp>
      </p:grpSp>
      <p:grpSp>
        <p:nvGrpSpPr>
          <p:cNvPr id="51" name="Group 50"/>
          <p:cNvGrpSpPr/>
          <p:nvPr/>
        </p:nvGrpSpPr>
        <p:grpSpPr>
          <a:xfrm>
            <a:off x="2596354" y="2653640"/>
            <a:ext cx="5204124" cy="2322348"/>
            <a:chOff x="2596354" y="2653640"/>
            <a:chExt cx="5204124" cy="2322348"/>
          </a:xfrm>
        </p:grpSpPr>
        <p:sp>
          <p:nvSpPr>
            <p:cNvPr id="20" name="TextBox 19"/>
            <p:cNvSpPr txBox="1"/>
            <p:nvPr/>
          </p:nvSpPr>
          <p:spPr>
            <a:xfrm>
              <a:off x="2596354" y="4575878"/>
              <a:ext cx="5099846" cy="400110"/>
            </a:xfrm>
            <a:prstGeom prst="rect">
              <a:avLst/>
            </a:prstGeom>
            <a:noFill/>
            <a:ln w="15875">
              <a:solidFill>
                <a:srgbClr val="0000FF"/>
              </a:solidFill>
            </a:ln>
          </p:spPr>
          <p:txBody>
            <a:bodyPr wrap="square" rtlCol="0">
              <a:spAutoFit/>
            </a:bodyPr>
            <a:lstStyle/>
            <a:p>
              <a:r>
                <a:rPr lang="en-US" sz="2000" dirty="0" smtClean="0">
                  <a:latin typeface="Arial" pitchFamily="34" charset="0"/>
                  <a:cs typeface="Arial" pitchFamily="34" charset="0"/>
                </a:rPr>
                <a:t>Distance between source unit and detector</a:t>
              </a:r>
              <a:endParaRPr lang="en-US" sz="2000" dirty="0">
                <a:latin typeface="Arial" pitchFamily="34" charset="0"/>
                <a:cs typeface="Arial" pitchFamily="34" charset="0"/>
              </a:endParaRPr>
            </a:p>
          </p:txBody>
        </p:sp>
        <p:sp>
          <p:nvSpPr>
            <p:cNvPr id="43" name="Rounded Rectangle 42"/>
            <p:cNvSpPr/>
            <p:nvPr/>
          </p:nvSpPr>
          <p:spPr bwMode="auto">
            <a:xfrm>
              <a:off x="6435631" y="2653640"/>
              <a:ext cx="1364847" cy="492818"/>
            </a:xfrm>
            <a:prstGeom prst="roundRect">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45" name="Straight Connector 44"/>
            <p:cNvCxnSpPr/>
            <p:nvPr/>
          </p:nvCxnSpPr>
          <p:spPr bwMode="auto">
            <a:xfrm flipH="1">
              <a:off x="5383563" y="3136979"/>
              <a:ext cx="1052068" cy="0"/>
            </a:xfrm>
            <a:prstGeom prst="line">
              <a:avLst/>
            </a:prstGeom>
            <a:solidFill>
              <a:schemeClr val="accent1"/>
            </a:solidFill>
            <a:ln w="9525" cap="flat" cmpd="sng" algn="ctr">
              <a:solidFill>
                <a:srgbClr val="0000FF"/>
              </a:solidFill>
              <a:prstDash val="solid"/>
              <a:round/>
              <a:headEnd type="none" w="med" len="med"/>
              <a:tailEnd type="none" w="med" len="med"/>
            </a:ln>
            <a:effectLst/>
          </p:spPr>
        </p:cxnSp>
        <p:cxnSp>
          <p:nvCxnSpPr>
            <p:cNvPr id="50" name="Straight Connector 49"/>
            <p:cNvCxnSpPr/>
            <p:nvPr/>
          </p:nvCxnSpPr>
          <p:spPr bwMode="auto">
            <a:xfrm>
              <a:off x="5383563" y="3136979"/>
              <a:ext cx="0" cy="1438899"/>
            </a:xfrm>
            <a:prstGeom prst="line">
              <a:avLst/>
            </a:prstGeom>
            <a:solidFill>
              <a:schemeClr val="accent1"/>
            </a:solidFill>
            <a:ln w="9525" cap="flat" cmpd="sng" algn="ctr">
              <a:solidFill>
                <a:srgbClr val="0000FF"/>
              </a:solidFill>
              <a:prstDash val="solid"/>
              <a:round/>
              <a:headEnd type="none" w="med" len="med"/>
              <a:tailEnd type="none" w="med" len="med"/>
            </a:ln>
            <a:effectLst/>
          </p:spPr>
        </p:cxnSp>
      </p:grpSp>
      <p:grpSp>
        <p:nvGrpSpPr>
          <p:cNvPr id="55" name="Group 54"/>
          <p:cNvGrpSpPr/>
          <p:nvPr/>
        </p:nvGrpSpPr>
        <p:grpSpPr>
          <a:xfrm>
            <a:off x="315797" y="2056571"/>
            <a:ext cx="6214616" cy="2062383"/>
            <a:chOff x="315797" y="2056571"/>
            <a:chExt cx="6214616" cy="2062383"/>
          </a:xfrm>
        </p:grpSpPr>
        <p:sp>
          <p:nvSpPr>
            <p:cNvPr id="25" name="TextBox 24"/>
            <p:cNvSpPr txBox="1"/>
            <p:nvPr/>
          </p:nvSpPr>
          <p:spPr>
            <a:xfrm>
              <a:off x="315797" y="3718844"/>
              <a:ext cx="4953000" cy="400110"/>
            </a:xfrm>
            <a:prstGeom prst="rect">
              <a:avLst/>
            </a:prstGeom>
            <a:noFill/>
            <a:ln>
              <a:solidFill>
                <a:srgbClr val="B21CFF"/>
              </a:solidFill>
            </a:ln>
          </p:spPr>
          <p:txBody>
            <a:bodyPr wrap="square" rtlCol="0">
              <a:spAutoFit/>
            </a:bodyPr>
            <a:lstStyle/>
            <a:p>
              <a:r>
                <a:rPr lang="en-US" sz="2000" dirty="0" smtClean="0">
                  <a:ln>
                    <a:solidFill>
                      <a:srgbClr val="000000"/>
                    </a:solidFill>
                  </a:ln>
                  <a:latin typeface="Arial" pitchFamily="34" charset="0"/>
                  <a:cs typeface="Arial" pitchFamily="34" charset="0"/>
                </a:rPr>
                <a:t>Abundance and density of the source unit</a:t>
              </a:r>
              <a:endParaRPr lang="en-US" sz="2000" dirty="0">
                <a:ln>
                  <a:solidFill>
                    <a:srgbClr val="000000"/>
                  </a:solidFill>
                </a:ln>
                <a:latin typeface="Arial" pitchFamily="34" charset="0"/>
                <a:cs typeface="Arial" pitchFamily="34" charset="0"/>
              </a:endParaRPr>
            </a:p>
          </p:txBody>
        </p:sp>
        <p:sp>
          <p:nvSpPr>
            <p:cNvPr id="52" name="Rounded Rectangle 51"/>
            <p:cNvSpPr/>
            <p:nvPr/>
          </p:nvSpPr>
          <p:spPr bwMode="auto">
            <a:xfrm>
              <a:off x="4947570" y="2056571"/>
              <a:ext cx="1582843" cy="483341"/>
            </a:xfrm>
            <a:prstGeom prst="roundRect">
              <a:avLst/>
            </a:prstGeom>
            <a:noFill/>
            <a:ln w="9525" cap="flat" cmpd="sng" algn="ctr">
              <a:solidFill>
                <a:srgbClr val="B21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54" name="Straight Connector 53"/>
            <p:cNvCxnSpPr/>
            <p:nvPr/>
          </p:nvCxnSpPr>
          <p:spPr bwMode="auto">
            <a:xfrm>
              <a:off x="5051829" y="2539912"/>
              <a:ext cx="0" cy="1178932"/>
            </a:xfrm>
            <a:prstGeom prst="line">
              <a:avLst/>
            </a:prstGeom>
            <a:solidFill>
              <a:schemeClr val="accent1"/>
            </a:solidFill>
            <a:ln w="9525" cap="flat" cmpd="sng" algn="ctr">
              <a:solidFill>
                <a:srgbClr val="B21CFF"/>
              </a:solidFill>
              <a:prstDash val="solid"/>
              <a:round/>
              <a:headEnd type="none" w="med" len="med"/>
              <a:tailEnd type="none" w="med" len="med"/>
            </a:ln>
            <a:effectLst/>
          </p:spPr>
        </p:cxnSp>
      </p:grpSp>
    </p:spTree>
    <p:extLst>
      <p:ext uri="{BB962C8B-B14F-4D97-AF65-F5344CB8AC3E}">
        <p14:creationId xmlns:p14="http://schemas.microsoft.com/office/powerpoint/2010/main" val="2377894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ppt_x"/>
                                          </p:val>
                                        </p:tav>
                                        <p:tav tm="100000">
                                          <p:val>
                                            <p:strVal val="#ppt_x"/>
                                          </p:val>
                                        </p:tav>
                                      </p:tavLst>
                                    </p:anim>
                                    <p:anim calcmode="lin" valueType="num">
                                      <p:cBhvr additive="base">
                                        <p:cTn id="2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ueearth.jpg"/>
          <p:cNvPicPr>
            <a:picLocks noChangeAspect="1"/>
          </p:cNvPicPr>
          <p:nvPr/>
        </p:nvPicPr>
        <p:blipFill>
          <a:blip r:embed="rId2"/>
          <a:stretch>
            <a:fillRect/>
          </a:stretch>
        </p:blipFill>
        <p:spPr>
          <a:xfrm>
            <a:off x="5865632" y="-31883"/>
            <a:ext cx="3278368" cy="3331032"/>
          </a:xfrm>
          <a:prstGeom prst="rect">
            <a:avLst/>
          </a:prstGeom>
        </p:spPr>
      </p:pic>
      <p:pic>
        <p:nvPicPr>
          <p:cNvPr id="3" name="Picture 2" descr="sphere (1).png"/>
          <p:cNvPicPr>
            <a:picLocks noChangeAspect="1"/>
          </p:cNvPicPr>
          <p:nvPr/>
        </p:nvPicPr>
        <p:blipFill>
          <a:blip r:embed="rId3"/>
          <a:stretch>
            <a:fillRect/>
          </a:stretch>
        </p:blipFill>
        <p:spPr>
          <a:xfrm>
            <a:off x="3455452" y="3635540"/>
            <a:ext cx="2875492" cy="3210966"/>
          </a:xfrm>
          <a:prstGeom prst="rect">
            <a:avLst/>
          </a:prstGeom>
        </p:spPr>
      </p:pic>
      <p:pic>
        <p:nvPicPr>
          <p:cNvPr id="2" name="Picture 1" descr="Volume_element_spherical_coordinates.JPG"/>
          <p:cNvPicPr>
            <a:picLocks noChangeAspect="1"/>
          </p:cNvPicPr>
          <p:nvPr/>
        </p:nvPicPr>
        <p:blipFill>
          <a:blip r:embed="rId4"/>
          <a:stretch>
            <a:fillRect/>
          </a:stretch>
        </p:blipFill>
        <p:spPr>
          <a:xfrm>
            <a:off x="-1201210" y="3461622"/>
            <a:ext cx="4724400" cy="3396378"/>
          </a:xfrm>
          <a:prstGeom prst="rect">
            <a:avLst/>
          </a:prstGeom>
        </p:spPr>
      </p:pic>
      <p:pic>
        <p:nvPicPr>
          <p:cNvPr id="4" name="Picture 3" descr="sphere_interior.png"/>
          <p:cNvPicPr>
            <a:picLocks noChangeAspect="1"/>
          </p:cNvPicPr>
          <p:nvPr/>
        </p:nvPicPr>
        <p:blipFill>
          <a:blip r:embed="rId5"/>
          <a:stretch>
            <a:fillRect/>
          </a:stretch>
        </p:blipFill>
        <p:spPr>
          <a:xfrm>
            <a:off x="6398682" y="3299149"/>
            <a:ext cx="5184775" cy="3146809"/>
          </a:xfrm>
          <a:prstGeom prst="rect">
            <a:avLst/>
          </a:prstGeom>
        </p:spPr>
      </p:pic>
      <p:sp>
        <p:nvSpPr>
          <p:cNvPr id="13" name="TextBox 12"/>
          <p:cNvSpPr txBox="1"/>
          <p:nvPr/>
        </p:nvSpPr>
        <p:spPr>
          <a:xfrm>
            <a:off x="48851" y="-31883"/>
            <a:ext cx="5606882" cy="1323439"/>
          </a:xfrm>
          <a:prstGeom prst="rect">
            <a:avLst/>
          </a:prstGeom>
          <a:noFill/>
        </p:spPr>
        <p:txBody>
          <a:bodyPr wrap="square" rtlCol="0">
            <a:spAutoFit/>
          </a:bodyPr>
          <a:lstStyle/>
          <a:p>
            <a:r>
              <a:rPr lang="en-US" sz="4000" dirty="0" smtClean="0">
                <a:solidFill>
                  <a:srgbClr val="0000FF"/>
                </a:solidFill>
              </a:rPr>
              <a:t>Constructing a 3-D reference model Earth</a:t>
            </a:r>
            <a:endParaRPr lang="en-US" sz="4000" dirty="0">
              <a:solidFill>
                <a:srgbClr val="0000FF"/>
              </a:solidFill>
            </a:endParaRPr>
          </a:p>
        </p:txBody>
      </p:sp>
      <p:sp>
        <p:nvSpPr>
          <p:cNvPr id="14" name="TextBox 13"/>
          <p:cNvSpPr txBox="1"/>
          <p:nvPr/>
        </p:nvSpPr>
        <p:spPr>
          <a:xfrm>
            <a:off x="370584" y="1608667"/>
            <a:ext cx="3474339" cy="1384995"/>
          </a:xfrm>
          <a:prstGeom prst="rect">
            <a:avLst/>
          </a:prstGeom>
          <a:noFill/>
        </p:spPr>
        <p:txBody>
          <a:bodyPr wrap="square" rtlCol="0">
            <a:spAutoFit/>
          </a:bodyPr>
          <a:lstStyle/>
          <a:p>
            <a:r>
              <a:rPr lang="en-US" sz="2800" dirty="0" smtClean="0"/>
              <a:t>assigning chemical and physical states to Earth </a:t>
            </a:r>
            <a:r>
              <a:rPr lang="en-US" sz="2800" dirty="0" err="1" smtClean="0"/>
              <a:t>voxels</a:t>
            </a:r>
            <a:endParaRPr lang="en-US" sz="2800" dirty="0"/>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4011"/>
            <a:ext cx="3942974" cy="2900303"/>
          </a:xfrm>
          <a:prstGeom prst="rect">
            <a:avLst/>
          </a:prstGeom>
        </p:spPr>
      </p:pic>
      <p:pic>
        <p:nvPicPr>
          <p:cNvPr id="3" name="Picture 2"/>
          <p:cNvPicPr>
            <a:picLocks noChangeAspect="1"/>
          </p:cNvPicPr>
          <p:nvPr/>
        </p:nvPicPr>
        <p:blipFill>
          <a:blip r:embed="rId3"/>
          <a:stretch>
            <a:fillRect/>
          </a:stretch>
        </p:blipFill>
        <p:spPr>
          <a:xfrm>
            <a:off x="-34784" y="3188354"/>
            <a:ext cx="4314899" cy="3656136"/>
          </a:xfrm>
          <a:prstGeom prst="rect">
            <a:avLst/>
          </a:prstGeom>
        </p:spPr>
      </p:pic>
      <p:pic>
        <p:nvPicPr>
          <p:cNvPr id="4" name="Picture 3"/>
          <p:cNvPicPr>
            <a:picLocks noChangeAspect="1"/>
          </p:cNvPicPr>
          <p:nvPr/>
        </p:nvPicPr>
        <p:blipFill>
          <a:blip r:embed="rId4"/>
          <a:stretch>
            <a:fillRect/>
          </a:stretch>
        </p:blipFill>
        <p:spPr>
          <a:xfrm>
            <a:off x="4148298" y="1567156"/>
            <a:ext cx="4995702" cy="5348933"/>
          </a:xfrm>
          <a:prstGeom prst="rect">
            <a:avLst/>
          </a:prstGeom>
        </p:spPr>
      </p:pic>
      <p:sp>
        <p:nvSpPr>
          <p:cNvPr id="5" name="TextBox 4"/>
          <p:cNvSpPr txBox="1"/>
          <p:nvPr/>
        </p:nvSpPr>
        <p:spPr>
          <a:xfrm>
            <a:off x="4431817" y="148610"/>
            <a:ext cx="4339650" cy="1292662"/>
          </a:xfrm>
          <a:prstGeom prst="rect">
            <a:avLst/>
          </a:prstGeom>
          <a:noFill/>
        </p:spPr>
        <p:txBody>
          <a:bodyPr wrap="none" rtlCol="0">
            <a:spAutoFit/>
          </a:bodyPr>
          <a:lstStyle/>
          <a:p>
            <a:r>
              <a:rPr lang="en-US" sz="2400" dirty="0" smtClean="0"/>
              <a:t>Global Earth Reference Model </a:t>
            </a:r>
          </a:p>
          <a:p>
            <a:pPr marL="285750" indent="-285750">
              <a:buFontTx/>
              <a:buChar char="-"/>
            </a:pPr>
            <a:r>
              <a:rPr lang="en-US" dirty="0" smtClean="0"/>
              <a:t>7 layers for the top 200 km</a:t>
            </a:r>
          </a:p>
          <a:p>
            <a:pPr marL="285750" indent="-285750">
              <a:buFontTx/>
              <a:buChar char="-"/>
            </a:pPr>
            <a:r>
              <a:rPr lang="en-US" dirty="0" smtClean="0"/>
              <a:t>Integrate 3 global models for the crust</a:t>
            </a:r>
          </a:p>
          <a:p>
            <a:pPr marL="285750" indent="-285750">
              <a:buFontTx/>
              <a:buChar char="-"/>
            </a:pPr>
            <a:r>
              <a:rPr lang="en-US" dirty="0" smtClean="0"/>
              <a:t>New crust model with uncertainties</a:t>
            </a:r>
            <a:endParaRPr lang="en-US" dirty="0"/>
          </a:p>
        </p:txBody>
      </p:sp>
      <p:sp>
        <p:nvSpPr>
          <p:cNvPr id="6" name="TextBox 5"/>
          <p:cNvSpPr txBox="1"/>
          <p:nvPr/>
        </p:nvSpPr>
        <p:spPr>
          <a:xfrm>
            <a:off x="1249568" y="44871"/>
            <a:ext cx="2777195" cy="338554"/>
          </a:xfrm>
          <a:prstGeom prst="rect">
            <a:avLst/>
          </a:prstGeom>
          <a:noFill/>
        </p:spPr>
        <p:txBody>
          <a:bodyPr wrap="none" rtlCol="0">
            <a:spAutoFit/>
          </a:bodyPr>
          <a:lstStyle/>
          <a:p>
            <a:r>
              <a:rPr lang="en-US" sz="1600" i="1" dirty="0" smtClean="0">
                <a:solidFill>
                  <a:srgbClr val="0000FF"/>
                </a:solidFill>
              </a:rPr>
              <a:t>Huang et al (2013) G-cubed</a:t>
            </a:r>
            <a:endParaRPr lang="en-US" sz="1600" i="1" dirty="0">
              <a:solidFill>
                <a:srgbClr val="0000FF"/>
              </a:solidFill>
            </a:endParaRPr>
          </a:p>
        </p:txBody>
      </p:sp>
      <p:cxnSp>
        <p:nvCxnSpPr>
          <p:cNvPr id="8" name="Straight Arrow Connector 7"/>
          <p:cNvCxnSpPr/>
          <p:nvPr/>
        </p:nvCxnSpPr>
        <p:spPr bwMode="auto">
          <a:xfrm flipH="1">
            <a:off x="3831986" y="729539"/>
            <a:ext cx="632624" cy="20264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flipH="1">
            <a:off x="3750914" y="983263"/>
            <a:ext cx="743612" cy="240774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a:off x="5576338" y="1359646"/>
            <a:ext cx="125574" cy="36097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950568105"/>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16" y="76200"/>
            <a:ext cx="9144000" cy="461665"/>
          </a:xfrm>
          <a:prstGeom prst="rect">
            <a:avLst/>
          </a:prstGeom>
          <a:noFill/>
        </p:spPr>
        <p:txBody>
          <a:bodyPr wrap="square" rtlCol="0">
            <a:spAutoFit/>
          </a:bodyPr>
          <a:lstStyle/>
          <a:p>
            <a:pPr algn="ctr" defTabSz="457200"/>
            <a:r>
              <a:rPr lang="en-US" sz="2400" b="1" dirty="0" smtClean="0">
                <a:latin typeface="Arial" pitchFamily="34" charset="0"/>
                <a:cs typeface="Arial" pitchFamily="34" charset="0"/>
              </a:rPr>
              <a:t>Uranium Abundance in Middle Continental Crust layer</a:t>
            </a:r>
            <a:endParaRPr lang="en-US" sz="2400" b="1" dirty="0">
              <a:latin typeface="Arial" pitchFamily="34" charset="0"/>
              <a:cs typeface="Arial" pitchFamily="34" charset="0"/>
            </a:endParaRPr>
          </a:p>
        </p:txBody>
      </p:sp>
      <p:pic>
        <p:nvPicPr>
          <p:cNvPr id="8194" name="Picture 2" descr="E:\publication\RRM\RRM paper\Figures for submission\Fig 8a.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838200"/>
            <a:ext cx="8686800" cy="4564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5558135"/>
            <a:ext cx="8408905" cy="461665"/>
          </a:xfrm>
          <a:prstGeom prst="rect">
            <a:avLst/>
          </a:prstGeom>
          <a:noFill/>
        </p:spPr>
        <p:txBody>
          <a:bodyPr wrap="none" rtlCol="0">
            <a:spAutoFit/>
          </a:bodyPr>
          <a:lstStyle/>
          <a:p>
            <a:r>
              <a:rPr lang="en-US" sz="2400" dirty="0" smtClean="0">
                <a:latin typeface="Arial" pitchFamily="34" charset="0"/>
                <a:cs typeface="Arial" pitchFamily="34" charset="0"/>
              </a:rPr>
              <a:t>Average middle Cont. Crust U abundance is                 </a:t>
            </a:r>
            <a:r>
              <a:rPr lang="en-US" sz="2400" dirty="0" smtClean="0">
                <a:latin typeface="Symbol" pitchFamily="18" charset="2"/>
                <a:cs typeface="Arial" pitchFamily="34" charset="0"/>
              </a:rPr>
              <a:t>m</a:t>
            </a:r>
            <a:r>
              <a:rPr lang="en-US" sz="2400" dirty="0" smtClean="0">
                <a:latin typeface="Arial" pitchFamily="34" charset="0"/>
                <a:cs typeface="Arial" pitchFamily="34" charset="0"/>
              </a:rPr>
              <a:t>g/g  </a:t>
            </a:r>
            <a:endParaRPr lang="en-US" sz="2400" dirty="0">
              <a:latin typeface="Arial" pitchFamily="34" charset="0"/>
              <a:cs typeface="Arial" pitchFamily="34"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066848916"/>
              </p:ext>
            </p:extLst>
          </p:nvPr>
        </p:nvGraphicFramePr>
        <p:xfrm>
          <a:off x="6324600" y="5533878"/>
          <a:ext cx="1182786" cy="559135"/>
        </p:xfrm>
        <a:graphic>
          <a:graphicData uri="http://schemas.openxmlformats.org/presentationml/2006/ole">
            <mc:AlternateContent xmlns:mc="http://schemas.openxmlformats.org/markup-compatibility/2006">
              <mc:Choice xmlns:v="urn:schemas-microsoft-com:vml" Requires="v">
                <p:oleObj spid="_x0000_s1055" name="Equation" r:id="rId4" imgW="520474" imgH="241195" progId="Equation.3">
                  <p:embed/>
                </p:oleObj>
              </mc:Choice>
              <mc:Fallback>
                <p:oleObj name="Equation" r:id="rId4" imgW="520474"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533878"/>
                        <a:ext cx="1182786" cy="559135"/>
                      </a:xfrm>
                      <a:prstGeom prst="rect">
                        <a:avLst/>
                      </a:prstGeom>
                      <a:noFill/>
                    </p:spPr>
                  </p:pic>
                </p:oleObj>
              </mc:Fallback>
            </mc:AlternateContent>
          </a:graphicData>
        </a:graphic>
      </p:graphicFrame>
      <p:sp>
        <p:nvSpPr>
          <p:cNvPr id="6" name="TextBox 5"/>
          <p:cNvSpPr txBox="1"/>
          <p:nvPr/>
        </p:nvSpPr>
        <p:spPr>
          <a:xfrm>
            <a:off x="514134" y="6107668"/>
            <a:ext cx="6970253" cy="369332"/>
          </a:xfrm>
          <a:prstGeom prst="rect">
            <a:avLst/>
          </a:prstGeom>
          <a:noFill/>
        </p:spPr>
        <p:txBody>
          <a:bodyPr wrap="none" rtlCol="0">
            <a:spAutoFit/>
          </a:bodyPr>
          <a:lstStyle/>
          <a:p>
            <a:r>
              <a:rPr lang="en-US" dirty="0">
                <a:latin typeface="Arial" pitchFamily="34" charset="0"/>
                <a:cs typeface="Arial" pitchFamily="34" charset="0"/>
              </a:rPr>
              <a:t>Rudnick and </a:t>
            </a:r>
            <a:r>
              <a:rPr lang="en-US" dirty="0" err="1" smtClean="0">
                <a:latin typeface="Arial" pitchFamily="34" charset="0"/>
                <a:cs typeface="Arial" pitchFamily="34" charset="0"/>
              </a:rPr>
              <a:t>Gao</a:t>
            </a:r>
            <a:r>
              <a:rPr lang="en-US" dirty="0" smtClean="0">
                <a:latin typeface="Arial" pitchFamily="34" charset="0"/>
                <a:cs typeface="Arial" pitchFamily="34" charset="0"/>
              </a:rPr>
              <a:t> (2003) </a:t>
            </a:r>
            <a:r>
              <a:rPr lang="en-US" sz="1600" u="sng" dirty="0" smtClean="0">
                <a:latin typeface="Arial" pitchFamily="34" charset="0"/>
                <a:cs typeface="Arial" pitchFamily="34" charset="0"/>
              </a:rPr>
              <a:t>Treatise of Geochemistry</a:t>
            </a:r>
            <a:r>
              <a:rPr lang="en-US" sz="1600" dirty="0" smtClean="0">
                <a:latin typeface="Arial" pitchFamily="34" charset="0"/>
                <a:cs typeface="Arial" pitchFamily="34" charset="0"/>
              </a:rPr>
              <a:t>                 </a:t>
            </a:r>
            <a:r>
              <a:rPr lang="en-US" dirty="0" smtClean="0">
                <a:latin typeface="Arial" pitchFamily="34" charset="0"/>
                <a:cs typeface="Arial" pitchFamily="34" charset="0"/>
              </a:rPr>
              <a:t>1.3 </a:t>
            </a:r>
            <a:r>
              <a:rPr lang="en-US" dirty="0" smtClean="0">
                <a:latin typeface="Symbol" pitchFamily="18" charset="2"/>
                <a:cs typeface="Arial" pitchFamily="34" charset="0"/>
              </a:rPr>
              <a:t>m</a:t>
            </a:r>
            <a:r>
              <a:rPr lang="en-US" dirty="0" smtClean="0">
                <a:latin typeface="Arial" pitchFamily="34" charset="0"/>
                <a:cs typeface="Arial" pitchFamily="34" charset="0"/>
              </a:rPr>
              <a:t>g/g</a:t>
            </a:r>
            <a:endParaRPr lang="en-US" dirty="0">
              <a:latin typeface="Arial" pitchFamily="34" charset="0"/>
              <a:cs typeface="Arial" pitchFamily="34" charset="0"/>
            </a:endParaRPr>
          </a:p>
        </p:txBody>
      </p:sp>
      <p:sp>
        <p:nvSpPr>
          <p:cNvPr id="7" name="Rectangle 6"/>
          <p:cNvSpPr/>
          <p:nvPr/>
        </p:nvSpPr>
        <p:spPr bwMode="auto">
          <a:xfrm>
            <a:off x="3464560" y="723900"/>
            <a:ext cx="1220877" cy="4775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extBox 9"/>
          <p:cNvSpPr txBox="1"/>
          <p:nvPr/>
        </p:nvSpPr>
        <p:spPr>
          <a:xfrm>
            <a:off x="3861710" y="537865"/>
            <a:ext cx="1792478" cy="523220"/>
          </a:xfrm>
          <a:prstGeom prst="rect">
            <a:avLst/>
          </a:prstGeom>
          <a:noFill/>
        </p:spPr>
        <p:txBody>
          <a:bodyPr wrap="none" rtlCol="0">
            <a:spAutoFit/>
          </a:bodyPr>
          <a:lstStyle/>
          <a:p>
            <a:r>
              <a:rPr lang="en-US" sz="2800" b="1" dirty="0" smtClean="0">
                <a:solidFill>
                  <a:srgbClr val="FF0000"/>
                </a:solidFill>
              </a:rPr>
              <a:t>U</a:t>
            </a:r>
            <a:r>
              <a:rPr lang="en-US" sz="2800" b="1" baseline="-25000" dirty="0" smtClean="0">
                <a:solidFill>
                  <a:srgbClr val="FF0000"/>
                </a:solidFill>
              </a:rPr>
              <a:t>MCC    </a:t>
            </a:r>
            <a:r>
              <a:rPr lang="en-US" sz="1400" b="1" dirty="0" smtClean="0">
                <a:solidFill>
                  <a:srgbClr val="FF0000"/>
                </a:solidFill>
              </a:rPr>
              <a:t> (</a:t>
            </a:r>
            <a:r>
              <a:rPr lang="en-US" sz="1400" b="1" dirty="0" smtClean="0">
                <a:solidFill>
                  <a:srgbClr val="FF0000"/>
                </a:solidFill>
                <a:latin typeface="Symbol" panose="05050102010706020507" pitchFamily="18" charset="2"/>
              </a:rPr>
              <a:t>m</a:t>
            </a:r>
            <a:r>
              <a:rPr lang="en-US" sz="1400" b="1" dirty="0" smtClean="0">
                <a:solidFill>
                  <a:srgbClr val="FF0000"/>
                </a:solidFill>
              </a:rPr>
              <a:t>g/g)</a:t>
            </a:r>
            <a:endParaRPr lang="en-US" sz="1400" b="1" dirty="0">
              <a:solidFill>
                <a:srgbClr val="FF0000"/>
              </a:solidFill>
            </a:endParaRPr>
          </a:p>
        </p:txBody>
      </p:sp>
    </p:spTree>
    <p:extLst>
      <p:ext uri="{BB962C8B-B14F-4D97-AF65-F5344CB8AC3E}">
        <p14:creationId xmlns:p14="http://schemas.microsoft.com/office/powerpoint/2010/main" val="3548875636"/>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a:srcRect/>
          <a:stretch>
            <a:fillRect/>
          </a:stretch>
        </p:blipFill>
        <p:spPr bwMode="auto">
          <a:xfrm>
            <a:off x="1148854" y="1484622"/>
            <a:ext cx="5715040" cy="4429156"/>
          </a:xfrm>
          <a:prstGeom prst="rect">
            <a:avLst/>
          </a:prstGeom>
          <a:noFill/>
          <a:ln w="9525">
            <a:noFill/>
            <a:miter lim="800000"/>
            <a:headEnd/>
            <a:tailEnd/>
          </a:ln>
        </p:spPr>
      </p:pic>
      <p:cxnSp>
        <p:nvCxnSpPr>
          <p:cNvPr id="4" name="直接箭头连接符 3"/>
          <p:cNvCxnSpPr/>
          <p:nvPr/>
        </p:nvCxnSpPr>
        <p:spPr>
          <a:xfrm rot="10800000">
            <a:off x="6375462" y="2199002"/>
            <a:ext cx="714380" cy="15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084086" y="1984688"/>
            <a:ext cx="2000264" cy="369332"/>
          </a:xfrm>
          <a:prstGeom prst="rect">
            <a:avLst/>
          </a:prstGeom>
          <a:noFill/>
        </p:spPr>
        <p:txBody>
          <a:bodyPr wrap="square" rtlCol="0">
            <a:spAutoFit/>
          </a:bodyPr>
          <a:lstStyle/>
          <a:p>
            <a:r>
              <a:rPr lang="en-US" altLang="zh-CN" dirty="0" smtClean="0"/>
              <a:t>Upper crust</a:t>
            </a:r>
            <a:endParaRPr lang="zh-CN" altLang="en-US" dirty="0"/>
          </a:p>
        </p:txBody>
      </p:sp>
      <p:cxnSp>
        <p:nvCxnSpPr>
          <p:cNvPr id="6" name="直接箭头连接符 5"/>
          <p:cNvCxnSpPr/>
          <p:nvPr/>
        </p:nvCxnSpPr>
        <p:spPr>
          <a:xfrm rot="10800000">
            <a:off x="6304024" y="2770506"/>
            <a:ext cx="714380" cy="15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012648" y="2556192"/>
            <a:ext cx="2000264" cy="369332"/>
          </a:xfrm>
          <a:prstGeom prst="rect">
            <a:avLst/>
          </a:prstGeom>
          <a:noFill/>
        </p:spPr>
        <p:txBody>
          <a:bodyPr wrap="square" rtlCol="0">
            <a:spAutoFit/>
          </a:bodyPr>
          <a:lstStyle/>
          <a:p>
            <a:r>
              <a:rPr lang="en-US" altLang="zh-CN" dirty="0" smtClean="0"/>
              <a:t>Middle crust</a:t>
            </a:r>
            <a:endParaRPr lang="zh-CN" altLang="en-US" dirty="0"/>
          </a:p>
        </p:txBody>
      </p:sp>
      <p:cxnSp>
        <p:nvCxnSpPr>
          <p:cNvPr id="8" name="直接箭头连接符 7"/>
          <p:cNvCxnSpPr/>
          <p:nvPr/>
        </p:nvCxnSpPr>
        <p:spPr>
          <a:xfrm rot="10800000">
            <a:off x="6161148" y="3413448"/>
            <a:ext cx="714380" cy="15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9" name="TextBox 4"/>
          <p:cNvSpPr txBox="1"/>
          <p:nvPr/>
        </p:nvSpPr>
        <p:spPr>
          <a:xfrm>
            <a:off x="6869772" y="3199134"/>
            <a:ext cx="200026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t>Lower crust</a:t>
            </a:r>
            <a:endParaRPr lang="zh-CN" altLang="en-US" dirty="0"/>
          </a:p>
        </p:txBody>
      </p:sp>
      <p:cxnSp>
        <p:nvCxnSpPr>
          <p:cNvPr id="10" name="直接箭头连接符 9"/>
          <p:cNvCxnSpPr/>
          <p:nvPr/>
        </p:nvCxnSpPr>
        <p:spPr>
          <a:xfrm rot="10800000">
            <a:off x="5649448" y="4270704"/>
            <a:ext cx="714380" cy="15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1" name="TextBox 4"/>
          <p:cNvSpPr txBox="1"/>
          <p:nvPr/>
        </p:nvSpPr>
        <p:spPr>
          <a:xfrm>
            <a:off x="6358072" y="4127828"/>
            <a:ext cx="200026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t>Upper mantle</a:t>
            </a:r>
            <a:endParaRPr lang="zh-CN" altLang="en-US" dirty="0"/>
          </a:p>
        </p:txBody>
      </p:sp>
      <p:sp>
        <p:nvSpPr>
          <p:cNvPr id="12" name="左大括号 11"/>
          <p:cNvSpPr/>
          <p:nvPr/>
        </p:nvSpPr>
        <p:spPr>
          <a:xfrm>
            <a:off x="1005978" y="2056126"/>
            <a:ext cx="285752" cy="2071702"/>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TextBox 12"/>
          <p:cNvSpPr txBox="1"/>
          <p:nvPr/>
        </p:nvSpPr>
        <p:spPr>
          <a:xfrm>
            <a:off x="195014" y="2876740"/>
            <a:ext cx="1000132" cy="369332"/>
          </a:xfrm>
          <a:prstGeom prst="rect">
            <a:avLst/>
          </a:prstGeom>
          <a:noFill/>
        </p:spPr>
        <p:txBody>
          <a:bodyPr wrap="square" rtlCol="0">
            <a:spAutoFit/>
          </a:bodyPr>
          <a:lstStyle/>
          <a:p>
            <a:r>
              <a:rPr lang="en-US" altLang="zh-CN" dirty="0" smtClean="0"/>
              <a:t>~35km</a:t>
            </a:r>
            <a:endParaRPr lang="zh-CN" altLang="en-US" dirty="0"/>
          </a:p>
        </p:txBody>
      </p:sp>
      <p:sp>
        <p:nvSpPr>
          <p:cNvPr id="15" name="TextBox 14"/>
          <p:cNvSpPr txBox="1"/>
          <p:nvPr/>
        </p:nvSpPr>
        <p:spPr>
          <a:xfrm>
            <a:off x="175657" y="84543"/>
            <a:ext cx="9417610" cy="707886"/>
          </a:xfrm>
          <a:prstGeom prst="rect">
            <a:avLst/>
          </a:prstGeom>
          <a:noFill/>
        </p:spPr>
        <p:txBody>
          <a:bodyPr wrap="square" rtlCol="0">
            <a:spAutoFit/>
          </a:bodyPr>
          <a:lstStyle/>
          <a:p>
            <a:r>
              <a:rPr lang="en-US" altLang="zh-CN" sz="4000" dirty="0" smtClean="0"/>
              <a:t>Geological model – Continental Crust</a:t>
            </a:r>
            <a:endParaRPr lang="zh-CN" altLang="en-US" sz="4000" dirty="0"/>
          </a:p>
        </p:txBody>
      </p:sp>
      <p:sp>
        <p:nvSpPr>
          <p:cNvPr id="16" name="TextBox 15"/>
          <p:cNvSpPr txBox="1"/>
          <p:nvPr/>
        </p:nvSpPr>
        <p:spPr>
          <a:xfrm>
            <a:off x="469617" y="4259774"/>
            <a:ext cx="1000132" cy="461665"/>
          </a:xfrm>
          <a:prstGeom prst="rect">
            <a:avLst/>
          </a:prstGeom>
          <a:noFill/>
        </p:spPr>
        <p:txBody>
          <a:bodyPr wrap="square" rtlCol="0">
            <a:spAutoFit/>
          </a:bodyPr>
          <a:lstStyle/>
          <a:p>
            <a:r>
              <a:rPr lang="en-US" altLang="zh-CN" sz="2400" dirty="0" err="1" smtClean="0"/>
              <a:t>Moho</a:t>
            </a:r>
            <a:endParaRPr lang="zh-CN" altLang="en-US" sz="2400" dirty="0"/>
          </a:p>
        </p:txBody>
      </p:sp>
      <p:cxnSp>
        <p:nvCxnSpPr>
          <p:cNvPr id="18" name="直接箭头连接符 17"/>
          <p:cNvCxnSpPr/>
          <p:nvPr/>
        </p:nvCxnSpPr>
        <p:spPr>
          <a:xfrm>
            <a:off x="1359653" y="4568658"/>
            <a:ext cx="928694" cy="15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0935" y="6186992"/>
            <a:ext cx="8400255" cy="369332"/>
          </a:xfrm>
          <a:prstGeom prst="rect">
            <a:avLst/>
          </a:prstGeom>
          <a:noFill/>
        </p:spPr>
        <p:txBody>
          <a:bodyPr wrap="square" rtlCol="0">
            <a:spAutoFit/>
          </a:bodyPr>
          <a:lstStyle/>
          <a:p>
            <a:r>
              <a:rPr lang="en-US" altLang="zh-CN" dirty="0" smtClean="0"/>
              <a:t>Surfaces of each layer is defined by geophysical data</a:t>
            </a:r>
            <a:r>
              <a:rPr lang="en-US" altLang="zh-CN" dirty="0"/>
              <a:t> </a:t>
            </a:r>
            <a:r>
              <a:rPr lang="en-US" altLang="zh-CN" dirty="0" smtClean="0"/>
              <a:t>(i.e., gravity and seismic)</a:t>
            </a:r>
            <a:endParaRPr lang="zh-CN" altLang="en-US" dirty="0"/>
          </a:p>
        </p:txBody>
      </p:sp>
      <p:sp>
        <p:nvSpPr>
          <p:cNvPr id="3" name="TextBox 2"/>
          <p:cNvSpPr txBox="1"/>
          <p:nvPr/>
        </p:nvSpPr>
        <p:spPr>
          <a:xfrm>
            <a:off x="322554" y="4639838"/>
            <a:ext cx="1787720" cy="646331"/>
          </a:xfrm>
          <a:prstGeom prst="rect">
            <a:avLst/>
          </a:prstGeom>
          <a:noFill/>
        </p:spPr>
        <p:txBody>
          <a:bodyPr wrap="square" rtlCol="0">
            <a:spAutoFit/>
          </a:bodyPr>
          <a:lstStyle/>
          <a:p>
            <a:r>
              <a:rPr lang="en-US" dirty="0" smtClean="0"/>
              <a:t>crust – mantle </a:t>
            </a:r>
          </a:p>
          <a:p>
            <a:r>
              <a:rPr lang="en-US" dirty="0" smtClean="0"/>
              <a:t>boundary</a:t>
            </a:r>
            <a:endParaRPr lang="en-US" dirty="0"/>
          </a:p>
        </p:txBody>
      </p:sp>
      <p:sp>
        <p:nvSpPr>
          <p:cNvPr id="17" name="TextBox 16"/>
          <p:cNvSpPr txBox="1"/>
          <p:nvPr/>
        </p:nvSpPr>
        <p:spPr>
          <a:xfrm>
            <a:off x="8320869" y="1469637"/>
            <a:ext cx="896875" cy="613843"/>
          </a:xfrm>
          <a:prstGeom prst="rect">
            <a:avLst/>
          </a:prstGeom>
          <a:noFill/>
        </p:spPr>
        <p:txBody>
          <a:bodyPr wrap="none" rtlCol="0">
            <a:spAutoFit/>
          </a:bodyPr>
          <a:lstStyle/>
          <a:p>
            <a:pPr algn="ctr">
              <a:lnSpc>
                <a:spcPts val="2000"/>
              </a:lnSpc>
            </a:pPr>
            <a:r>
              <a:rPr lang="en-US" sz="2000" b="1" dirty="0" smtClean="0">
                <a:solidFill>
                  <a:srgbClr val="FF0000"/>
                </a:solidFill>
              </a:rPr>
              <a:t>U</a:t>
            </a:r>
            <a:r>
              <a:rPr lang="en-US" sz="2000" b="1" dirty="0" smtClean="0"/>
              <a:t> </a:t>
            </a:r>
          </a:p>
          <a:p>
            <a:pPr algn="ctr">
              <a:lnSpc>
                <a:spcPts val="2000"/>
              </a:lnSpc>
            </a:pPr>
            <a:r>
              <a:rPr lang="en-US" sz="2000" b="1" dirty="0" smtClean="0"/>
              <a:t>(ppm)</a:t>
            </a:r>
            <a:endParaRPr lang="en-US" sz="2000" b="1" dirty="0"/>
          </a:p>
        </p:txBody>
      </p:sp>
      <p:sp>
        <p:nvSpPr>
          <p:cNvPr id="22" name="Rectangle 21"/>
          <p:cNvSpPr/>
          <p:nvPr/>
        </p:nvSpPr>
        <p:spPr>
          <a:xfrm>
            <a:off x="8520545" y="2014336"/>
            <a:ext cx="505555" cy="369332"/>
          </a:xfrm>
          <a:prstGeom prst="rect">
            <a:avLst/>
          </a:prstGeom>
        </p:spPr>
        <p:txBody>
          <a:bodyPr wrap="none">
            <a:spAutoFit/>
          </a:bodyPr>
          <a:lstStyle/>
          <a:p>
            <a:r>
              <a:rPr lang="en-US" b="1" dirty="0" smtClean="0">
                <a:solidFill>
                  <a:srgbClr val="FF0000"/>
                </a:solidFill>
              </a:rPr>
              <a:t>2.7</a:t>
            </a:r>
          </a:p>
        </p:txBody>
      </p:sp>
      <p:sp>
        <p:nvSpPr>
          <p:cNvPr id="24" name="Rectangle 23"/>
          <p:cNvSpPr/>
          <p:nvPr/>
        </p:nvSpPr>
        <p:spPr>
          <a:xfrm>
            <a:off x="8426285" y="2587428"/>
            <a:ext cx="505555" cy="369332"/>
          </a:xfrm>
          <a:prstGeom prst="rect">
            <a:avLst/>
          </a:prstGeom>
        </p:spPr>
        <p:txBody>
          <a:bodyPr wrap="none">
            <a:spAutoFit/>
          </a:bodyPr>
          <a:lstStyle/>
          <a:p>
            <a:r>
              <a:rPr lang="en-US" b="1" dirty="0" smtClean="0">
                <a:solidFill>
                  <a:srgbClr val="FF0000"/>
                </a:solidFill>
              </a:rPr>
              <a:t>1.0</a:t>
            </a:r>
          </a:p>
        </p:txBody>
      </p:sp>
      <p:sp>
        <p:nvSpPr>
          <p:cNvPr id="25" name="Rectangle 24"/>
          <p:cNvSpPr/>
          <p:nvPr/>
        </p:nvSpPr>
        <p:spPr>
          <a:xfrm>
            <a:off x="8236728" y="3228961"/>
            <a:ext cx="633933" cy="369332"/>
          </a:xfrm>
          <a:prstGeom prst="rect">
            <a:avLst/>
          </a:prstGeom>
        </p:spPr>
        <p:txBody>
          <a:bodyPr wrap="none">
            <a:spAutoFit/>
          </a:bodyPr>
          <a:lstStyle/>
          <a:p>
            <a:r>
              <a:rPr lang="en-US" b="1" dirty="0" smtClean="0">
                <a:solidFill>
                  <a:srgbClr val="FF0000"/>
                </a:solidFill>
              </a:rPr>
              <a:t>0.16</a:t>
            </a:r>
          </a:p>
        </p:txBody>
      </p:sp>
      <p:sp>
        <p:nvSpPr>
          <p:cNvPr id="26" name="Rectangle 25"/>
          <p:cNvSpPr/>
          <p:nvPr/>
        </p:nvSpPr>
        <p:spPr>
          <a:xfrm>
            <a:off x="7906892" y="4158796"/>
            <a:ext cx="633933" cy="369332"/>
          </a:xfrm>
          <a:prstGeom prst="rect">
            <a:avLst/>
          </a:prstGeom>
        </p:spPr>
        <p:txBody>
          <a:bodyPr wrap="none">
            <a:spAutoFit/>
          </a:bodyPr>
          <a:lstStyle/>
          <a:p>
            <a:r>
              <a:rPr lang="en-US" b="1" dirty="0" smtClean="0">
                <a:solidFill>
                  <a:srgbClr val="FF0000"/>
                </a:solidFill>
              </a:rPr>
              <a:t>0.01</a:t>
            </a:r>
          </a:p>
        </p:txBody>
      </p:sp>
    </p:spTree>
    <p:extLst>
      <p:ext uri="{BB962C8B-B14F-4D97-AF65-F5344CB8AC3E}">
        <p14:creationId xmlns:p14="http://schemas.microsoft.com/office/powerpoint/2010/main" val="2336476869"/>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obe_geonu_flux_yuhuan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557" y="1532741"/>
            <a:ext cx="5993732" cy="4980707"/>
          </a:xfrm>
          <a:prstGeom prst="rect">
            <a:avLst/>
          </a:prstGeom>
        </p:spPr>
      </p:pic>
      <p:sp>
        <p:nvSpPr>
          <p:cNvPr id="4" name="TextBox 3"/>
          <p:cNvSpPr txBox="1"/>
          <p:nvPr/>
        </p:nvSpPr>
        <p:spPr>
          <a:xfrm>
            <a:off x="710714" y="277127"/>
            <a:ext cx="7807863" cy="1200329"/>
          </a:xfrm>
          <a:prstGeom prst="rect">
            <a:avLst/>
          </a:prstGeom>
          <a:noFill/>
        </p:spPr>
        <p:txBody>
          <a:bodyPr wrap="square" rtlCol="0">
            <a:spAutoFit/>
          </a:bodyPr>
          <a:lstStyle/>
          <a:p>
            <a:pPr algn="ctr"/>
            <a:r>
              <a:rPr lang="en-US" sz="3600" dirty="0" smtClean="0"/>
              <a:t>Predicted Global geoneutrino flux based on our new Reference Model</a:t>
            </a:r>
            <a:endParaRPr lang="en-US" sz="3600" dirty="0"/>
          </a:p>
        </p:txBody>
      </p:sp>
      <p:sp>
        <p:nvSpPr>
          <p:cNvPr id="6" name="TextBox 5"/>
          <p:cNvSpPr txBox="1"/>
          <p:nvPr/>
        </p:nvSpPr>
        <p:spPr>
          <a:xfrm>
            <a:off x="157969" y="6461757"/>
            <a:ext cx="5108370" cy="307777"/>
          </a:xfrm>
          <a:prstGeom prst="rect">
            <a:avLst/>
          </a:prstGeom>
          <a:noFill/>
        </p:spPr>
        <p:txBody>
          <a:bodyPr wrap="none" rtlCol="0">
            <a:spAutoFit/>
          </a:bodyPr>
          <a:lstStyle/>
          <a:p>
            <a:r>
              <a:rPr lang="en-US" sz="1400" i="1" dirty="0" smtClean="0"/>
              <a:t> </a:t>
            </a:r>
            <a:r>
              <a:rPr lang="en-US" sz="1400" i="1" dirty="0" smtClean="0">
                <a:solidFill>
                  <a:srgbClr val="000000"/>
                </a:solidFill>
              </a:rPr>
              <a:t>Huang </a:t>
            </a:r>
            <a:r>
              <a:rPr lang="en-US" sz="1400" i="1" dirty="0" smtClean="0"/>
              <a:t>et </a:t>
            </a:r>
            <a:r>
              <a:rPr lang="en-US" sz="1400" i="1" dirty="0"/>
              <a:t>al (</a:t>
            </a:r>
            <a:r>
              <a:rPr lang="en-US" sz="1400" i="1" dirty="0" smtClean="0"/>
              <a:t>2013) G-cubed, 14:6, </a:t>
            </a:r>
            <a:r>
              <a:rPr lang="fr-FR" sz="1400" b="1" i="1" dirty="0" smtClean="0">
                <a:hlinkClick r:id="rId3" action="ppaction://hlinkfile"/>
              </a:rPr>
              <a:t>doi:10.1002/ggge.20129</a:t>
            </a:r>
            <a:r>
              <a:rPr lang="en-US" sz="1400" b="1" i="1" dirty="0"/>
              <a:t> </a:t>
            </a:r>
            <a:endParaRPr lang="en-US" sz="1400" i="1" dirty="0"/>
          </a:p>
        </p:txBody>
      </p:sp>
    </p:spTree>
    <p:extLst>
      <p:ext uri="{BB962C8B-B14F-4D97-AF65-F5344CB8AC3E}">
        <p14:creationId xmlns:p14="http://schemas.microsoft.com/office/powerpoint/2010/main" val="3861337112"/>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931" y="6334780"/>
            <a:ext cx="3675894" cy="523220"/>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Near Field: six closest 2° × 2° crustal voxels</a:t>
            </a:r>
          </a:p>
          <a:p>
            <a:r>
              <a:rPr lang="en-US" sz="1400" dirty="0" smtClean="0">
                <a:latin typeface="Arial" panose="020B0604020202020204" pitchFamily="34" charset="0"/>
                <a:cs typeface="Arial" panose="020B0604020202020204" pitchFamily="34" charset="0"/>
              </a:rPr>
              <a:t>Far Field = bulk crust – near field crust </a:t>
            </a:r>
            <a:endParaRPr lang="en-US" sz="1400" dirty="0">
              <a:latin typeface="Arial" panose="020B0604020202020204" pitchFamily="34" charset="0"/>
              <a:cs typeface="Arial" panose="020B0604020202020204" pitchFamily="34" charset="0"/>
            </a:endParaRPr>
          </a:p>
        </p:txBody>
      </p:sp>
      <p:pic>
        <p:nvPicPr>
          <p:cNvPr id="6" name="Picture 5" descr="geonu-sig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 y="125591"/>
            <a:ext cx="9144000" cy="6066263"/>
          </a:xfrm>
          <a:prstGeom prst="rect">
            <a:avLst/>
          </a:prstGeom>
        </p:spPr>
      </p:pic>
    </p:spTree>
    <p:extLst>
      <p:ext uri="{BB962C8B-B14F-4D97-AF65-F5344CB8AC3E}">
        <p14:creationId xmlns:p14="http://schemas.microsoft.com/office/powerpoint/2010/main" val="2410071947"/>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L_BX_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304" y="183826"/>
            <a:ext cx="5427042" cy="6540481"/>
          </a:xfrm>
          <a:prstGeom prst="rect">
            <a:avLst/>
          </a:prstGeom>
        </p:spPr>
      </p:pic>
      <p:sp>
        <p:nvSpPr>
          <p:cNvPr id="5" name="5-Point Star 4"/>
          <p:cNvSpPr/>
          <p:nvPr/>
        </p:nvSpPr>
        <p:spPr bwMode="auto">
          <a:xfrm>
            <a:off x="4457700" y="4041442"/>
            <a:ext cx="533400" cy="533400"/>
          </a:xfrm>
          <a:prstGeom prst="star5">
            <a:avLst/>
          </a:prstGeom>
          <a:solidFill>
            <a:srgbClr val="FFFF00"/>
          </a:solidFill>
          <a:ln>
            <a:solidFill>
              <a:srgbClr val="D12619"/>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TextBox 6"/>
          <p:cNvSpPr txBox="1"/>
          <p:nvPr/>
        </p:nvSpPr>
        <p:spPr>
          <a:xfrm>
            <a:off x="85538" y="2517948"/>
            <a:ext cx="3078766" cy="3416320"/>
          </a:xfrm>
          <a:prstGeom prst="rect">
            <a:avLst/>
          </a:prstGeom>
          <a:noFill/>
        </p:spPr>
        <p:txBody>
          <a:bodyPr wrap="square" rtlCol="0">
            <a:spAutoFit/>
          </a:bodyPr>
          <a:lstStyle/>
          <a:p>
            <a:r>
              <a:rPr lang="en-US" sz="2400" dirty="0" smtClean="0">
                <a:solidFill>
                  <a:srgbClr val="FF0000"/>
                </a:solidFill>
              </a:rPr>
              <a:t>Y-axis </a:t>
            </a:r>
            <a:r>
              <a:rPr lang="en-US" sz="2400" dirty="0" smtClean="0"/>
              <a:t>data is strictly from </a:t>
            </a:r>
            <a:r>
              <a:rPr lang="en-US" sz="2400" dirty="0" smtClean="0">
                <a:solidFill>
                  <a:srgbClr val="FF0000"/>
                </a:solidFill>
              </a:rPr>
              <a:t>physics</a:t>
            </a:r>
          </a:p>
          <a:p>
            <a:endParaRPr lang="en-US" sz="2400" dirty="0"/>
          </a:p>
          <a:p>
            <a:r>
              <a:rPr lang="en-US" sz="2400" dirty="0" smtClean="0">
                <a:solidFill>
                  <a:srgbClr val="0000FF"/>
                </a:solidFill>
              </a:rPr>
              <a:t>X-axis </a:t>
            </a:r>
            <a:r>
              <a:rPr lang="en-US" sz="2400" dirty="0" smtClean="0"/>
              <a:t>data is strictly from </a:t>
            </a:r>
            <a:r>
              <a:rPr lang="en-US" sz="2400" dirty="0" smtClean="0">
                <a:solidFill>
                  <a:srgbClr val="0000FF"/>
                </a:solidFill>
              </a:rPr>
              <a:t>geology</a:t>
            </a:r>
          </a:p>
          <a:p>
            <a:endParaRPr lang="en-US" sz="2400" dirty="0"/>
          </a:p>
          <a:p>
            <a:endParaRPr lang="en-US" sz="2400" dirty="0"/>
          </a:p>
          <a:p>
            <a:r>
              <a:rPr lang="en-US" sz="2400" dirty="0" smtClean="0"/>
              <a:t>Intercept is </a:t>
            </a:r>
            <a:r>
              <a:rPr lang="en-US" sz="2400" dirty="0" smtClean="0">
                <a:solidFill>
                  <a:srgbClr val="08A415"/>
                </a:solidFill>
              </a:rPr>
              <a:t>mantle </a:t>
            </a:r>
            <a:r>
              <a:rPr lang="en-US" sz="2400" dirty="0" smtClean="0"/>
              <a:t>contribution</a:t>
            </a:r>
            <a:endParaRPr lang="en-US" sz="2400" dirty="0"/>
          </a:p>
        </p:txBody>
      </p:sp>
      <p:sp>
        <p:nvSpPr>
          <p:cNvPr id="8" name="TextBox 7"/>
          <p:cNvSpPr txBox="1"/>
          <p:nvPr/>
        </p:nvSpPr>
        <p:spPr>
          <a:xfrm>
            <a:off x="119534" y="552824"/>
            <a:ext cx="2738650" cy="954107"/>
          </a:xfrm>
          <a:prstGeom prst="rect">
            <a:avLst/>
          </a:prstGeom>
          <a:noFill/>
        </p:spPr>
        <p:txBody>
          <a:bodyPr wrap="none" rtlCol="0">
            <a:spAutoFit/>
          </a:bodyPr>
          <a:lstStyle/>
          <a:p>
            <a:pPr algn="ctr"/>
            <a:r>
              <a:rPr lang="en-US" sz="3200" b="1" dirty="0" smtClean="0"/>
              <a:t>Existing data</a:t>
            </a:r>
          </a:p>
          <a:p>
            <a:pPr algn="ctr"/>
            <a:r>
              <a:rPr lang="en-US" sz="2400" i="1" dirty="0" smtClean="0"/>
              <a:t>squeezing @ limit</a:t>
            </a:r>
            <a:endParaRPr lang="en-US" sz="2000" i="1" dirty="0"/>
          </a:p>
        </p:txBody>
      </p:sp>
      <p:sp>
        <p:nvSpPr>
          <p:cNvPr id="9" name="Rectangle 8"/>
          <p:cNvSpPr/>
          <p:nvPr/>
        </p:nvSpPr>
        <p:spPr bwMode="auto">
          <a:xfrm>
            <a:off x="119534" y="552824"/>
            <a:ext cx="2738650" cy="95410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TextBox 9"/>
          <p:cNvSpPr txBox="1"/>
          <p:nvPr/>
        </p:nvSpPr>
        <p:spPr>
          <a:xfrm>
            <a:off x="7650051" y="1963053"/>
            <a:ext cx="1239947" cy="523220"/>
          </a:xfrm>
          <a:prstGeom prst="rect">
            <a:avLst/>
          </a:prstGeom>
          <a:noFill/>
        </p:spPr>
        <p:txBody>
          <a:bodyPr wrap="square" rtlCol="0">
            <a:spAutoFit/>
          </a:bodyPr>
          <a:lstStyle/>
          <a:p>
            <a:r>
              <a:rPr lang="en-US" sz="1400" i="1" dirty="0"/>
              <a:t>c</a:t>
            </a:r>
            <a:r>
              <a:rPr lang="en-US" sz="1400" i="1" dirty="0" smtClean="0"/>
              <a:t>oincidences of intercepts</a:t>
            </a:r>
            <a:endParaRPr lang="en-US" sz="1400" i="1" dirty="0"/>
          </a:p>
        </p:txBody>
      </p:sp>
    </p:spTree>
    <p:extLst>
      <p:ext uri="{BB962C8B-B14F-4D97-AF65-F5344CB8AC3E}">
        <p14:creationId xmlns:p14="http://schemas.microsoft.com/office/powerpoint/2010/main" val="312351241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rge_and_detector"/>
          <p:cNvPicPr>
            <a:picLocks noChangeAspect="1" noChangeArrowheads="1"/>
          </p:cNvPicPr>
          <p:nvPr/>
        </p:nvPicPr>
        <p:blipFill>
          <a:blip r:embed="rId2"/>
          <a:srcRect/>
          <a:stretch>
            <a:fillRect/>
          </a:stretch>
        </p:blipFill>
        <p:spPr bwMode="auto">
          <a:xfrm>
            <a:off x="930324" y="4429178"/>
            <a:ext cx="5431378" cy="2428821"/>
          </a:xfrm>
          <a:prstGeom prst="rect">
            <a:avLst/>
          </a:prstGeom>
          <a:noFill/>
          <a:ln w="9525">
            <a:noFill/>
            <a:miter lim="800000"/>
            <a:headEnd/>
            <a:tailEnd/>
          </a:ln>
        </p:spPr>
      </p:pic>
      <p:sp>
        <p:nvSpPr>
          <p:cNvPr id="3" name="Rectangle 10"/>
          <p:cNvSpPr>
            <a:spLocks noChangeArrowheads="1"/>
          </p:cNvSpPr>
          <p:nvPr/>
        </p:nvSpPr>
        <p:spPr bwMode="auto">
          <a:xfrm>
            <a:off x="343303" y="3909664"/>
            <a:ext cx="2479540" cy="181588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800" b="1" dirty="0" err="1" smtClean="0">
                <a:solidFill>
                  <a:srgbClr val="000000"/>
                </a:solidFill>
              </a:rPr>
              <a:t>Hanohano</a:t>
            </a:r>
            <a:endParaRPr lang="en-US" sz="2800" b="1" dirty="0">
              <a:solidFill>
                <a:srgbClr val="000000"/>
              </a:solidFill>
            </a:endParaRPr>
          </a:p>
          <a:p>
            <a:pPr defTabSz="914400" fontAlgn="base">
              <a:spcBef>
                <a:spcPct val="0"/>
              </a:spcBef>
              <a:spcAft>
                <a:spcPct val="0"/>
              </a:spcAft>
            </a:pPr>
            <a:r>
              <a:rPr lang="en-US" sz="2800" b="1" dirty="0" smtClean="0">
                <a:solidFill>
                  <a:srgbClr val="FF0000"/>
                </a:solidFill>
              </a:rPr>
              <a:t>International </a:t>
            </a:r>
            <a:endParaRPr lang="en-US" sz="2800" b="1" dirty="0">
              <a:solidFill>
                <a:srgbClr val="FF0000"/>
              </a:solidFill>
            </a:endParaRPr>
          </a:p>
          <a:p>
            <a:pPr defTabSz="914400" fontAlgn="base">
              <a:spcBef>
                <a:spcPct val="0"/>
              </a:spcBef>
              <a:spcAft>
                <a:spcPct val="0"/>
              </a:spcAft>
            </a:pPr>
            <a:r>
              <a:rPr lang="en-US" sz="2800" b="1" dirty="0">
                <a:solidFill>
                  <a:srgbClr val="000000"/>
                </a:solidFill>
              </a:rPr>
              <a:t> ocean-based </a:t>
            </a:r>
            <a:endParaRPr lang="en-US" sz="2800" b="1" dirty="0" smtClean="0">
              <a:solidFill>
                <a:srgbClr val="000000"/>
              </a:solidFill>
            </a:endParaRPr>
          </a:p>
          <a:p>
            <a:pPr defTabSz="914400" fontAlgn="base">
              <a:spcBef>
                <a:spcPct val="0"/>
              </a:spcBef>
              <a:spcAft>
                <a:spcPct val="0"/>
              </a:spcAft>
            </a:pPr>
            <a:r>
              <a:rPr lang="en-US" sz="2800" b="1" dirty="0" smtClean="0">
                <a:solidFill>
                  <a:srgbClr val="000000"/>
                </a:solidFill>
              </a:rPr>
              <a:t>(</a:t>
            </a:r>
            <a:r>
              <a:rPr lang="en-US" sz="2800" b="1" dirty="0">
                <a:solidFill>
                  <a:srgbClr val="0000FF"/>
                </a:solidFill>
              </a:rPr>
              <a:t>1</a:t>
            </a:r>
            <a:r>
              <a:rPr lang="en-US" sz="2800" b="1" dirty="0" smtClean="0">
                <a:solidFill>
                  <a:srgbClr val="0000FF"/>
                </a:solidFill>
              </a:rPr>
              <a:t>0kt</a:t>
            </a:r>
            <a:r>
              <a:rPr lang="en-US" sz="2800" b="1" dirty="0">
                <a:solidFill>
                  <a:srgbClr val="000000"/>
                </a:solidFill>
              </a:rPr>
              <a:t>)</a:t>
            </a:r>
          </a:p>
        </p:txBody>
      </p:sp>
      <p:pic>
        <p:nvPicPr>
          <p:cNvPr id="4" name="Picture 11" descr="LENA"/>
          <p:cNvPicPr>
            <a:picLocks noChangeAspect="1" noChangeArrowheads="1"/>
          </p:cNvPicPr>
          <p:nvPr/>
        </p:nvPicPr>
        <p:blipFill>
          <a:blip r:embed="rId3"/>
          <a:srcRect/>
          <a:stretch>
            <a:fillRect/>
          </a:stretch>
        </p:blipFill>
        <p:spPr bwMode="auto">
          <a:xfrm>
            <a:off x="227715" y="228206"/>
            <a:ext cx="2758479" cy="3514056"/>
          </a:xfrm>
          <a:prstGeom prst="rect">
            <a:avLst/>
          </a:prstGeom>
          <a:noFill/>
          <a:ln w="9525">
            <a:noFill/>
            <a:miter lim="800000"/>
            <a:headEnd/>
            <a:tailEnd/>
          </a:ln>
        </p:spPr>
      </p:pic>
      <p:sp>
        <p:nvSpPr>
          <p:cNvPr id="5" name="Rectangle 12"/>
          <p:cNvSpPr>
            <a:spLocks noChangeArrowheads="1"/>
          </p:cNvSpPr>
          <p:nvPr/>
        </p:nvSpPr>
        <p:spPr bwMode="auto">
          <a:xfrm>
            <a:off x="3100474" y="229557"/>
            <a:ext cx="1261884" cy="1384995"/>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sz="2800" b="1" dirty="0" smtClean="0">
                <a:solidFill>
                  <a:srgbClr val="000000"/>
                </a:solidFill>
              </a:rPr>
              <a:t>LENA,</a:t>
            </a:r>
          </a:p>
          <a:p>
            <a:pPr algn="ctr" defTabSz="914400" fontAlgn="base">
              <a:spcBef>
                <a:spcPct val="0"/>
              </a:spcBef>
              <a:spcAft>
                <a:spcPct val="0"/>
              </a:spcAft>
            </a:pPr>
            <a:r>
              <a:rPr lang="en-US" sz="2800" b="1" dirty="0" smtClean="0">
                <a:solidFill>
                  <a:srgbClr val="000000"/>
                </a:solidFill>
              </a:rPr>
              <a:t>EU</a:t>
            </a:r>
          </a:p>
          <a:p>
            <a:pPr algn="ctr" defTabSz="914400" fontAlgn="base">
              <a:spcBef>
                <a:spcPct val="0"/>
              </a:spcBef>
              <a:spcAft>
                <a:spcPct val="0"/>
              </a:spcAft>
            </a:pPr>
            <a:r>
              <a:rPr lang="en-US" sz="2800" b="1" dirty="0" smtClean="0">
                <a:solidFill>
                  <a:srgbClr val="000000"/>
                </a:solidFill>
              </a:rPr>
              <a:t>(</a:t>
            </a:r>
            <a:r>
              <a:rPr lang="en-US" sz="2800" b="1" dirty="0" smtClean="0">
                <a:solidFill>
                  <a:srgbClr val="0000FF"/>
                </a:solidFill>
              </a:rPr>
              <a:t>50kt</a:t>
            </a:r>
            <a:r>
              <a:rPr lang="en-US" sz="2800" b="1" dirty="0" smtClean="0">
                <a:solidFill>
                  <a:srgbClr val="000000"/>
                </a:solidFill>
              </a:rPr>
              <a:t>)</a:t>
            </a:r>
          </a:p>
        </p:txBody>
      </p:sp>
      <p:sp>
        <p:nvSpPr>
          <p:cNvPr id="6" name="Rectangle 12"/>
          <p:cNvSpPr>
            <a:spLocks noChangeArrowheads="1"/>
          </p:cNvSpPr>
          <p:nvPr/>
        </p:nvSpPr>
        <p:spPr bwMode="auto">
          <a:xfrm>
            <a:off x="3961589" y="2140017"/>
            <a:ext cx="1183337" cy="1384995"/>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sz="2800" b="1" dirty="0" smtClean="0">
                <a:solidFill>
                  <a:srgbClr val="000000"/>
                </a:solidFill>
              </a:rPr>
              <a:t>JUNO</a:t>
            </a:r>
          </a:p>
          <a:p>
            <a:pPr algn="ctr" defTabSz="914400" fontAlgn="base">
              <a:spcBef>
                <a:spcPct val="0"/>
              </a:spcBef>
              <a:spcAft>
                <a:spcPct val="0"/>
              </a:spcAft>
            </a:pPr>
            <a:r>
              <a:rPr lang="en-US" sz="2800" b="1" dirty="0" smtClean="0">
                <a:solidFill>
                  <a:srgbClr val="000000"/>
                </a:solidFill>
              </a:rPr>
              <a:t>China</a:t>
            </a:r>
          </a:p>
          <a:p>
            <a:pPr algn="ctr" defTabSz="914400" fontAlgn="base">
              <a:spcBef>
                <a:spcPct val="0"/>
              </a:spcBef>
              <a:spcAft>
                <a:spcPct val="0"/>
              </a:spcAft>
            </a:pPr>
            <a:r>
              <a:rPr lang="en-US" sz="2800" b="1" dirty="0" smtClean="0">
                <a:solidFill>
                  <a:srgbClr val="000000"/>
                </a:solidFill>
              </a:rPr>
              <a:t>(</a:t>
            </a:r>
            <a:r>
              <a:rPr lang="en-US" sz="2800" b="1" dirty="0" smtClean="0">
                <a:solidFill>
                  <a:srgbClr val="0000FF"/>
                </a:solidFill>
              </a:rPr>
              <a:t>20kt</a:t>
            </a:r>
            <a:r>
              <a:rPr lang="en-US" sz="2800" b="1" dirty="0" smtClean="0">
                <a:solidFill>
                  <a:srgbClr val="000000"/>
                </a:solidFill>
              </a:rPr>
              <a:t>)</a:t>
            </a:r>
          </a:p>
        </p:txBody>
      </p:sp>
      <p:sp>
        <p:nvSpPr>
          <p:cNvPr id="8" name="TextBox 7"/>
          <p:cNvSpPr txBox="1"/>
          <p:nvPr/>
        </p:nvSpPr>
        <p:spPr>
          <a:xfrm>
            <a:off x="4908703" y="29244"/>
            <a:ext cx="3069320" cy="1446550"/>
          </a:xfrm>
          <a:prstGeom prst="rect">
            <a:avLst/>
          </a:prstGeom>
          <a:noFill/>
        </p:spPr>
        <p:txBody>
          <a:bodyPr wrap="none" rtlCol="0">
            <a:spAutoFit/>
          </a:bodyPr>
          <a:lstStyle/>
          <a:p>
            <a:pPr algn="ctr"/>
            <a:r>
              <a:rPr lang="en-US" sz="4400" b="1" dirty="0" smtClean="0">
                <a:solidFill>
                  <a:srgbClr val="3366FF"/>
                </a:solidFill>
              </a:rPr>
              <a:t>Future</a:t>
            </a:r>
          </a:p>
          <a:p>
            <a:pPr algn="ctr"/>
            <a:r>
              <a:rPr lang="en-US" sz="4400" b="1" dirty="0" smtClean="0">
                <a:solidFill>
                  <a:srgbClr val="3366FF"/>
                </a:solidFill>
              </a:rPr>
              <a:t>detectors?</a:t>
            </a:r>
            <a:endParaRPr lang="en-US" sz="4400" b="1" dirty="0">
              <a:solidFill>
                <a:srgbClr val="3366FF"/>
              </a:solidFill>
            </a:endParaRPr>
          </a:p>
        </p:txBody>
      </p:sp>
      <p:pic>
        <p:nvPicPr>
          <p:cNvPr id="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4927" y="1614553"/>
            <a:ext cx="3994788" cy="411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890015"/>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898114"/>
            <a:ext cx="9036162" cy="1868999"/>
            <a:chOff x="0" y="4898114"/>
            <a:chExt cx="9036162" cy="1868999"/>
          </a:xfrm>
        </p:grpSpPr>
        <p:sp>
          <p:nvSpPr>
            <p:cNvPr id="5" name="TextBox 4"/>
            <p:cNvSpPr txBox="1"/>
            <p:nvPr/>
          </p:nvSpPr>
          <p:spPr>
            <a:xfrm>
              <a:off x="1358437" y="5832614"/>
              <a:ext cx="7677725" cy="707886"/>
            </a:xfrm>
            <a:prstGeom prst="rect">
              <a:avLst/>
            </a:prstGeom>
            <a:noFill/>
          </p:spPr>
          <p:txBody>
            <a:bodyPr wrap="none" rtlCol="0">
              <a:spAutoFit/>
            </a:bodyPr>
            <a:lstStyle/>
            <a:p>
              <a:r>
                <a:rPr lang="en-US" sz="2800" i="1" dirty="0">
                  <a:solidFill>
                    <a:srgbClr val="FF0000"/>
                  </a:solidFill>
                  <a:latin typeface="Arial"/>
                  <a:ea typeface="ＭＳ Ｐゴシック"/>
                  <a:cs typeface="ＭＳ Ｐゴシック"/>
                </a:rPr>
                <a:t>the </a:t>
              </a:r>
              <a:r>
                <a:rPr lang="en-US" sz="2800" i="1" dirty="0" smtClean="0">
                  <a:solidFill>
                    <a:srgbClr val="FF0000"/>
                  </a:solidFill>
                  <a:latin typeface="Arial"/>
                  <a:ea typeface="ＭＳ Ｐゴシック"/>
                  <a:cs typeface="ＭＳ Ｐゴシック"/>
                </a:rPr>
                <a:t>future is…    </a:t>
              </a:r>
              <a:r>
                <a:rPr lang="en-US" sz="4000" i="1" dirty="0" smtClean="0">
                  <a:solidFill>
                    <a:srgbClr val="FF0000"/>
                  </a:solidFill>
                  <a:latin typeface="Arial"/>
                  <a:ea typeface="ＭＳ Ｐゴシック"/>
                  <a:cs typeface="ＭＳ Ｐゴシック"/>
                </a:rPr>
                <a:t> </a:t>
              </a:r>
              <a:r>
                <a:rPr lang="en-US" sz="4000" i="1" dirty="0">
                  <a:solidFill>
                    <a:srgbClr val="FF0000"/>
                  </a:solidFill>
                  <a:latin typeface="Arial"/>
                  <a:ea typeface="ＭＳ Ｐゴシック"/>
                  <a:cs typeface="ＭＳ Ｐゴシック"/>
                </a:rPr>
                <a:t>Geoneutrino studies  </a:t>
              </a:r>
            </a:p>
          </p:txBody>
        </p:sp>
        <p:pic>
          <p:nvPicPr>
            <p:cNvPr id="10" name="Picture 9" descr="Professor_Homer.jpeg"/>
            <p:cNvPicPr>
              <a:picLocks noChangeAspect="1"/>
            </p:cNvPicPr>
            <p:nvPr/>
          </p:nvPicPr>
          <p:blipFill>
            <a:blip r:embed="rId2"/>
            <a:stretch>
              <a:fillRect/>
            </a:stretch>
          </p:blipFill>
          <p:spPr>
            <a:xfrm>
              <a:off x="0" y="4898114"/>
              <a:ext cx="1311089" cy="1868999"/>
            </a:xfrm>
            <a:prstGeom prst="rect">
              <a:avLst/>
            </a:prstGeom>
          </p:spPr>
        </p:pic>
      </p:grpSp>
      <p:sp>
        <p:nvSpPr>
          <p:cNvPr id="2" name="TextBox 1"/>
          <p:cNvSpPr txBox="1"/>
          <p:nvPr/>
        </p:nvSpPr>
        <p:spPr>
          <a:xfrm>
            <a:off x="178811" y="7634"/>
            <a:ext cx="8802410" cy="1184940"/>
          </a:xfrm>
          <a:prstGeom prst="rect">
            <a:avLst/>
          </a:prstGeom>
          <a:noFill/>
        </p:spPr>
        <p:txBody>
          <a:bodyPr wrap="none" rtlCol="0">
            <a:spAutoFit/>
          </a:bodyPr>
          <a:lstStyle/>
          <a:p>
            <a:pPr algn="ctr"/>
            <a:r>
              <a:rPr lang="en-US" sz="3600" dirty="0">
                <a:solidFill>
                  <a:srgbClr val="000000"/>
                </a:solidFill>
                <a:latin typeface="Arial"/>
                <a:ea typeface="ＭＳ Ｐゴシック"/>
                <a:cs typeface="ＭＳ Ｐゴシック"/>
              </a:rPr>
              <a:t>Nature &amp; amount of Earth’s thermal power </a:t>
            </a:r>
          </a:p>
          <a:p>
            <a:pPr algn="ctr"/>
            <a:endParaRPr lang="en-US" sz="300" i="1" dirty="0">
              <a:solidFill>
                <a:srgbClr val="3366FF"/>
              </a:solidFill>
              <a:latin typeface="Arial"/>
              <a:ea typeface="ＭＳ Ｐゴシック"/>
              <a:cs typeface="ＭＳ Ｐゴシック"/>
            </a:endParaRPr>
          </a:p>
          <a:p>
            <a:pPr algn="ctr"/>
            <a:r>
              <a:rPr lang="en-US" sz="3200" i="1" dirty="0">
                <a:solidFill>
                  <a:srgbClr val="3366FF"/>
                </a:solidFill>
                <a:latin typeface="Arial"/>
                <a:ea typeface="ＭＳ Ｐゴシック"/>
                <a:cs typeface="ＭＳ Ｐゴシック"/>
              </a:rPr>
              <a:t>radiogenic heating </a:t>
            </a:r>
            <a:r>
              <a:rPr lang="en-US" sz="3200" i="1" dirty="0" err="1">
                <a:solidFill>
                  <a:srgbClr val="3366FF"/>
                </a:solidFill>
                <a:latin typeface="Arial"/>
                <a:ea typeface="ＭＳ Ｐゴシック"/>
                <a:cs typeface="ＭＳ Ｐゴシック"/>
              </a:rPr>
              <a:t>vs</a:t>
            </a:r>
            <a:r>
              <a:rPr lang="en-US" sz="3200" i="1" dirty="0">
                <a:solidFill>
                  <a:srgbClr val="3366FF"/>
                </a:solidFill>
                <a:latin typeface="Arial"/>
                <a:ea typeface="ＭＳ Ｐゴシック"/>
                <a:cs typeface="ＭＳ Ｐゴシック"/>
              </a:rPr>
              <a:t> secular cooling</a:t>
            </a:r>
          </a:p>
        </p:txBody>
      </p:sp>
      <p:sp>
        <p:nvSpPr>
          <p:cNvPr id="7" name="TextBox 6"/>
          <p:cNvSpPr txBox="1"/>
          <p:nvPr/>
        </p:nvSpPr>
        <p:spPr>
          <a:xfrm>
            <a:off x="5159559" y="2054873"/>
            <a:ext cx="4023122" cy="369332"/>
          </a:xfrm>
          <a:prstGeom prst="rect">
            <a:avLst/>
          </a:prstGeom>
          <a:noFill/>
        </p:spPr>
        <p:txBody>
          <a:bodyPr wrap="none" rtlCol="0">
            <a:spAutoFit/>
          </a:bodyPr>
          <a:lstStyle/>
          <a:p>
            <a:r>
              <a:rPr lang="en-US" i="1" dirty="0">
                <a:solidFill>
                  <a:srgbClr val="FF0000"/>
                </a:solidFill>
                <a:latin typeface="Arial"/>
                <a:ea typeface="ＭＳ Ｐゴシック"/>
                <a:cs typeface="ＭＳ Ｐゴシック"/>
              </a:rPr>
              <a:t>estimates of BSE from 9TW to 36TW</a:t>
            </a:r>
          </a:p>
        </p:txBody>
      </p:sp>
      <p:sp>
        <p:nvSpPr>
          <p:cNvPr id="8" name="TextBox 7"/>
          <p:cNvSpPr txBox="1"/>
          <p:nvPr/>
        </p:nvSpPr>
        <p:spPr>
          <a:xfrm>
            <a:off x="5415414" y="3110609"/>
            <a:ext cx="3767267" cy="369332"/>
          </a:xfrm>
          <a:prstGeom prst="rect">
            <a:avLst/>
          </a:prstGeom>
          <a:noFill/>
        </p:spPr>
        <p:txBody>
          <a:bodyPr wrap="none" rtlCol="0">
            <a:spAutoFit/>
          </a:bodyPr>
          <a:lstStyle/>
          <a:p>
            <a:r>
              <a:rPr lang="en-US" i="1" dirty="0">
                <a:solidFill>
                  <a:srgbClr val="FF0000"/>
                </a:solidFill>
                <a:latin typeface="Arial"/>
                <a:ea typeface="ＭＳ Ｐゴシック"/>
                <a:cs typeface="ＭＳ Ｐゴシック"/>
              </a:rPr>
              <a:t>constrains chondritic Earth models</a:t>
            </a:r>
          </a:p>
        </p:txBody>
      </p:sp>
      <p:sp>
        <p:nvSpPr>
          <p:cNvPr id="9" name="TextBox 8"/>
          <p:cNvSpPr txBox="1"/>
          <p:nvPr/>
        </p:nvSpPr>
        <p:spPr>
          <a:xfrm>
            <a:off x="5302012" y="4320112"/>
            <a:ext cx="3920780" cy="369332"/>
          </a:xfrm>
          <a:prstGeom prst="rect">
            <a:avLst/>
          </a:prstGeom>
          <a:noFill/>
        </p:spPr>
        <p:txBody>
          <a:bodyPr wrap="none" rtlCol="0">
            <a:spAutoFit/>
          </a:bodyPr>
          <a:lstStyle/>
          <a:p>
            <a:r>
              <a:rPr lang="en-US" i="1" dirty="0">
                <a:solidFill>
                  <a:srgbClr val="FF0000"/>
                </a:solidFill>
                <a:latin typeface="Arial"/>
                <a:ea typeface="ＭＳ Ｐゴシック"/>
                <a:cs typeface="ＭＳ Ｐゴシック"/>
              </a:rPr>
              <a:t>estimates of mantle 1.3TW to 28TW</a:t>
            </a:r>
          </a:p>
        </p:txBody>
      </p:sp>
      <p:cxnSp>
        <p:nvCxnSpPr>
          <p:cNvPr id="11" name="Straight Connector 10"/>
          <p:cNvCxnSpPr/>
          <p:nvPr/>
        </p:nvCxnSpPr>
        <p:spPr bwMode="auto">
          <a:xfrm>
            <a:off x="1726737" y="1383074"/>
            <a:ext cx="5905963"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TextBox 11"/>
          <p:cNvSpPr txBox="1"/>
          <p:nvPr/>
        </p:nvSpPr>
        <p:spPr>
          <a:xfrm>
            <a:off x="5509189" y="5265462"/>
            <a:ext cx="3673492" cy="369332"/>
          </a:xfrm>
          <a:prstGeom prst="rect">
            <a:avLst/>
          </a:prstGeom>
          <a:noFill/>
        </p:spPr>
        <p:txBody>
          <a:bodyPr wrap="none" rtlCol="0">
            <a:spAutoFit/>
          </a:bodyPr>
          <a:lstStyle/>
          <a:p>
            <a:r>
              <a:rPr lang="en-US" i="1" dirty="0">
                <a:solidFill>
                  <a:srgbClr val="FF0000"/>
                </a:solidFill>
                <a:latin typeface="Arial"/>
                <a:ea typeface="ＭＳ Ｐゴシック"/>
                <a:cs typeface="ＭＳ Ｐゴシック"/>
              </a:rPr>
              <a:t>layers, LLSVP, </a:t>
            </a:r>
            <a:r>
              <a:rPr lang="en-US" i="1" dirty="0" err="1">
                <a:solidFill>
                  <a:srgbClr val="FF0000"/>
                </a:solidFill>
                <a:latin typeface="Arial"/>
                <a:ea typeface="ＭＳ Ｐゴシック"/>
                <a:cs typeface="ＭＳ Ｐゴシック"/>
              </a:rPr>
              <a:t>superplume</a:t>
            </a:r>
            <a:r>
              <a:rPr lang="en-US" i="1" dirty="0">
                <a:solidFill>
                  <a:srgbClr val="FF0000"/>
                </a:solidFill>
                <a:latin typeface="Arial"/>
                <a:ea typeface="ＭＳ Ｐゴシック"/>
                <a:cs typeface="ＭＳ Ｐゴシック"/>
              </a:rPr>
              <a:t> piles</a:t>
            </a:r>
          </a:p>
        </p:txBody>
      </p:sp>
      <p:sp>
        <p:nvSpPr>
          <p:cNvPr id="3" name="TextBox 2"/>
          <p:cNvSpPr txBox="1"/>
          <p:nvPr/>
        </p:nvSpPr>
        <p:spPr>
          <a:xfrm>
            <a:off x="370913" y="1564311"/>
            <a:ext cx="8773087" cy="4185762"/>
          </a:xfrm>
          <a:prstGeom prst="rect">
            <a:avLst/>
          </a:prstGeom>
          <a:noFill/>
        </p:spPr>
        <p:txBody>
          <a:bodyPr wrap="square" rtlCol="0">
            <a:spAutoFit/>
          </a:bodyPr>
          <a:lstStyle/>
          <a:p>
            <a:pPr marL="1039813" indent="-1001713">
              <a:tabLst>
                <a:tab pos="269875" algn="l"/>
              </a:tabLst>
            </a:pPr>
            <a:r>
              <a:rPr lang="en-US" sz="2800" dirty="0">
                <a:solidFill>
                  <a:srgbClr val="000000"/>
                </a:solidFill>
                <a:latin typeface="Arial"/>
                <a:ea typeface="ＭＳ Ｐゴシック"/>
                <a:cs typeface="ＭＳ Ｐゴシック"/>
              </a:rPr>
              <a:t>-	abundance of heat producing elements (K, </a:t>
            </a:r>
            <a:r>
              <a:rPr lang="en-US" sz="2800" dirty="0" err="1">
                <a:solidFill>
                  <a:srgbClr val="000000"/>
                </a:solidFill>
                <a:latin typeface="Arial"/>
                <a:ea typeface="ＭＳ Ｐゴシック"/>
                <a:cs typeface="ＭＳ Ｐゴシック"/>
              </a:rPr>
              <a:t>Th</a:t>
            </a:r>
            <a:r>
              <a:rPr lang="en-US" sz="2800" dirty="0">
                <a:solidFill>
                  <a:srgbClr val="000000"/>
                </a:solidFill>
                <a:latin typeface="Arial"/>
                <a:ea typeface="ＭＳ Ｐゴシック"/>
                <a:cs typeface="ＭＳ Ｐゴシック"/>
              </a:rPr>
              <a:t>, U) in the Earth</a:t>
            </a:r>
          </a:p>
          <a:p>
            <a:pPr marL="1039813" indent="-1001713">
              <a:tabLst>
                <a:tab pos="269875" algn="l"/>
              </a:tabLst>
            </a:pPr>
            <a:endParaRPr lang="en-US" dirty="0">
              <a:solidFill>
                <a:srgbClr val="000000"/>
              </a:solidFill>
              <a:latin typeface="Arial"/>
              <a:ea typeface="ＭＳ Ｐゴシック"/>
              <a:cs typeface="ＭＳ Ｐゴシック"/>
            </a:endParaRPr>
          </a:p>
          <a:p>
            <a:pPr marL="1039813" indent="-1001713">
              <a:tabLst>
                <a:tab pos="269875" algn="l"/>
              </a:tabLst>
            </a:pPr>
            <a:r>
              <a:rPr lang="en-US" sz="2800" dirty="0">
                <a:solidFill>
                  <a:srgbClr val="000000"/>
                </a:solidFill>
                <a:latin typeface="Arial"/>
                <a:ea typeface="ＭＳ Ｐゴシック"/>
                <a:cs typeface="ＭＳ Ｐゴシック"/>
              </a:rPr>
              <a:t>-	clues to planet formation processes</a:t>
            </a:r>
          </a:p>
          <a:p>
            <a:pPr marL="1039813" indent="-1001713">
              <a:tabLst>
                <a:tab pos="269875" algn="l"/>
              </a:tabLst>
            </a:pPr>
            <a:endParaRPr lang="en-US" sz="2400" dirty="0">
              <a:solidFill>
                <a:srgbClr val="000000"/>
              </a:solidFill>
              <a:latin typeface="Arial"/>
              <a:ea typeface="ＭＳ Ｐゴシック"/>
              <a:cs typeface="ＭＳ Ｐゴシック"/>
            </a:endParaRPr>
          </a:p>
          <a:p>
            <a:pPr marL="1039813" indent="-1001713">
              <a:tabLst>
                <a:tab pos="269875" algn="l"/>
              </a:tabLst>
            </a:pPr>
            <a:r>
              <a:rPr lang="en-US" sz="2800" dirty="0">
                <a:solidFill>
                  <a:srgbClr val="000000"/>
                </a:solidFill>
                <a:latin typeface="Arial"/>
                <a:ea typeface="ＭＳ Ｐゴシック"/>
                <a:cs typeface="ＭＳ Ｐゴシック"/>
              </a:rPr>
              <a:t>-	amount of radiogenic power to drive mantle convection &amp; plate tectonics</a:t>
            </a:r>
          </a:p>
          <a:p>
            <a:pPr marL="1039813" indent="-1001713">
              <a:tabLst>
                <a:tab pos="269875" algn="l"/>
              </a:tabLst>
            </a:pPr>
            <a:endParaRPr lang="en-US" sz="2800" dirty="0">
              <a:solidFill>
                <a:srgbClr val="000000"/>
              </a:solidFill>
              <a:latin typeface="Arial"/>
              <a:ea typeface="ＭＳ Ｐゴシック"/>
              <a:cs typeface="ＭＳ Ｐゴシック"/>
            </a:endParaRPr>
          </a:p>
          <a:p>
            <a:pPr marL="1039813" indent="-1001713">
              <a:tabLst>
                <a:tab pos="269875" algn="l"/>
              </a:tabLst>
            </a:pPr>
            <a:r>
              <a:rPr lang="en-US" sz="2800" dirty="0">
                <a:solidFill>
                  <a:srgbClr val="000000"/>
                </a:solidFill>
                <a:latin typeface="Arial"/>
                <a:ea typeface="ＭＳ Ｐゴシック"/>
                <a:cs typeface="ＭＳ Ｐゴシック"/>
              </a:rPr>
              <a:t>-	is the mantle compositionally </a:t>
            </a:r>
            <a:r>
              <a:rPr lang="en-US" sz="2800" dirty="0" smtClean="0">
                <a:solidFill>
                  <a:srgbClr val="000000"/>
                </a:solidFill>
                <a:latin typeface="Arial"/>
                <a:ea typeface="ＭＳ Ｐゴシック"/>
                <a:cs typeface="ＭＳ Ｐゴシック"/>
              </a:rPr>
              <a:t>layered? </a:t>
            </a:r>
            <a:r>
              <a:rPr lang="en-US" sz="2800" dirty="0">
                <a:solidFill>
                  <a:srgbClr val="000000"/>
                </a:solidFill>
                <a:latin typeface="Arial"/>
                <a:ea typeface="ＭＳ Ｐゴシック"/>
                <a:cs typeface="ＭＳ Ｐゴシック"/>
              </a:rPr>
              <a:t>or </a:t>
            </a:r>
            <a:r>
              <a:rPr lang="en-US" sz="2800" dirty="0" smtClean="0">
                <a:solidFill>
                  <a:srgbClr val="000000"/>
                </a:solidFill>
                <a:latin typeface="Arial"/>
                <a:ea typeface="ＭＳ Ｐゴシック"/>
                <a:cs typeface="ＭＳ Ｐゴシック"/>
              </a:rPr>
              <a:t>has </a:t>
            </a:r>
            <a:r>
              <a:rPr lang="en-US" sz="2800" dirty="0">
                <a:solidFill>
                  <a:srgbClr val="000000"/>
                </a:solidFill>
                <a:latin typeface="Arial"/>
                <a:ea typeface="ＭＳ Ｐゴシック"/>
                <a:cs typeface="ＭＳ Ｐゴシック"/>
              </a:rPr>
              <a:t>large structures?</a:t>
            </a:r>
          </a:p>
        </p:txBody>
      </p:sp>
    </p:spTree>
    <p:extLst>
      <p:ext uri="{BB962C8B-B14F-4D97-AF65-F5344CB8AC3E}">
        <p14:creationId xmlns:p14="http://schemas.microsoft.com/office/powerpoint/2010/main" val="307129666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ore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189" y="749954"/>
            <a:ext cx="4102100" cy="4533900"/>
          </a:xfrm>
          <a:prstGeom prst="rect">
            <a:avLst/>
          </a:prstGeom>
        </p:spPr>
      </p:pic>
      <p:cxnSp>
        <p:nvCxnSpPr>
          <p:cNvPr id="6" name="Straight Connector 5"/>
          <p:cNvCxnSpPr/>
          <p:nvPr/>
        </p:nvCxnSpPr>
        <p:spPr bwMode="auto">
          <a:xfrm>
            <a:off x="3148010" y="3786043"/>
            <a:ext cx="705589"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7" name="Straight Connector 6"/>
          <p:cNvCxnSpPr/>
          <p:nvPr/>
        </p:nvCxnSpPr>
        <p:spPr bwMode="auto">
          <a:xfrm flipV="1">
            <a:off x="3500804" y="3786043"/>
            <a:ext cx="352795" cy="443135"/>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6" name="5-Point Star 15"/>
          <p:cNvSpPr/>
          <p:nvPr/>
        </p:nvSpPr>
        <p:spPr bwMode="auto">
          <a:xfrm>
            <a:off x="3711137" y="3643581"/>
            <a:ext cx="284923" cy="284923"/>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7" name="TextBox 16"/>
          <p:cNvSpPr txBox="1"/>
          <p:nvPr/>
        </p:nvSpPr>
        <p:spPr>
          <a:xfrm>
            <a:off x="4880183" y="467714"/>
            <a:ext cx="4084772" cy="1077218"/>
          </a:xfrm>
          <a:prstGeom prst="rect">
            <a:avLst/>
          </a:prstGeom>
          <a:noFill/>
        </p:spPr>
        <p:txBody>
          <a:bodyPr wrap="none" rtlCol="0">
            <a:spAutoFit/>
          </a:bodyPr>
          <a:lstStyle/>
          <a:p>
            <a:pPr algn="ctr"/>
            <a:r>
              <a:rPr lang="en-US" sz="3200" b="1" dirty="0" smtClean="0">
                <a:solidFill>
                  <a:srgbClr val="0000FF"/>
                </a:solidFill>
              </a:rPr>
              <a:t>K</a:t>
            </a:r>
            <a:r>
              <a:rPr lang="en-US" sz="3200" dirty="0" smtClean="0"/>
              <a:t>orean </a:t>
            </a:r>
            <a:r>
              <a:rPr lang="en-US" sz="3200" b="1" dirty="0" smtClean="0">
                <a:solidFill>
                  <a:srgbClr val="0000FF"/>
                </a:solidFill>
              </a:rPr>
              <a:t>U</a:t>
            </a:r>
            <a:r>
              <a:rPr lang="en-US" sz="3200" dirty="0" smtClean="0"/>
              <a:t>nderwater </a:t>
            </a:r>
          </a:p>
          <a:p>
            <a:pPr algn="ctr"/>
            <a:r>
              <a:rPr lang="en-US" sz="3200" b="1" dirty="0" smtClean="0">
                <a:solidFill>
                  <a:srgbClr val="0000FF"/>
                </a:solidFill>
              </a:rPr>
              <a:t>N</a:t>
            </a:r>
            <a:r>
              <a:rPr lang="en-US" sz="3200" dirty="0" smtClean="0"/>
              <a:t>eutrino </a:t>
            </a:r>
            <a:r>
              <a:rPr lang="en-US" sz="3200" b="1" dirty="0" smtClean="0">
                <a:solidFill>
                  <a:srgbClr val="0000FF"/>
                </a:solidFill>
              </a:rPr>
              <a:t>O</a:t>
            </a:r>
            <a:r>
              <a:rPr lang="en-US" sz="3200" dirty="0" smtClean="0"/>
              <a:t>bservatory</a:t>
            </a:r>
            <a:endParaRPr lang="en-US" sz="3200" dirty="0"/>
          </a:p>
        </p:txBody>
      </p:sp>
      <p:sp>
        <p:nvSpPr>
          <p:cNvPr id="18" name="TextBox 17"/>
          <p:cNvSpPr txBox="1"/>
          <p:nvPr/>
        </p:nvSpPr>
        <p:spPr>
          <a:xfrm>
            <a:off x="5514163" y="1713473"/>
            <a:ext cx="2903359" cy="1569660"/>
          </a:xfrm>
          <a:prstGeom prst="rect">
            <a:avLst/>
          </a:prstGeom>
          <a:noFill/>
        </p:spPr>
        <p:txBody>
          <a:bodyPr wrap="none" rtlCol="0">
            <a:spAutoFit/>
          </a:bodyPr>
          <a:lstStyle/>
          <a:p>
            <a:r>
              <a:rPr lang="en-US" sz="2400" u="sng" dirty="0" smtClean="0"/>
              <a:t>Physic Goals</a:t>
            </a:r>
          </a:p>
          <a:p>
            <a:pPr marL="342900" indent="-342900">
              <a:buFontTx/>
              <a:buChar char="-"/>
            </a:pPr>
            <a:r>
              <a:rPr lang="en-US" sz="2400" dirty="0" smtClean="0"/>
              <a:t>Mass </a:t>
            </a:r>
            <a:r>
              <a:rPr lang="en-US" sz="2400" dirty="0" err="1" smtClean="0"/>
              <a:t>hiearchy</a:t>
            </a:r>
            <a:endParaRPr lang="en-US" sz="2400" dirty="0" smtClean="0"/>
          </a:p>
          <a:p>
            <a:pPr marL="342900" indent="-342900">
              <a:buFontTx/>
              <a:buChar char="-"/>
            </a:pPr>
            <a:r>
              <a:rPr lang="en-US" sz="2400" dirty="0" smtClean="0"/>
              <a:t>Proton Decay</a:t>
            </a:r>
          </a:p>
          <a:p>
            <a:pPr marL="342900" indent="-342900">
              <a:buFontTx/>
              <a:buChar char="-"/>
            </a:pPr>
            <a:r>
              <a:rPr lang="en-US" sz="2400" dirty="0" smtClean="0"/>
              <a:t>Oscillation mixing</a:t>
            </a:r>
          </a:p>
        </p:txBody>
      </p:sp>
      <p:sp>
        <p:nvSpPr>
          <p:cNvPr id="19" name="TextBox 18"/>
          <p:cNvSpPr txBox="1"/>
          <p:nvPr/>
        </p:nvSpPr>
        <p:spPr>
          <a:xfrm>
            <a:off x="5514163" y="4342224"/>
            <a:ext cx="3082895" cy="1200328"/>
          </a:xfrm>
          <a:prstGeom prst="rect">
            <a:avLst/>
          </a:prstGeom>
          <a:noFill/>
        </p:spPr>
        <p:txBody>
          <a:bodyPr wrap="none" rtlCol="0">
            <a:spAutoFit/>
          </a:bodyPr>
          <a:lstStyle/>
          <a:p>
            <a:r>
              <a:rPr lang="en-US" sz="2400" u="sng" dirty="0" smtClean="0"/>
              <a:t>Geology Goals</a:t>
            </a:r>
          </a:p>
          <a:p>
            <a:pPr marL="342900" indent="-342900">
              <a:buFontTx/>
              <a:buChar char="-"/>
            </a:pPr>
            <a:r>
              <a:rPr lang="en-US" sz="2400" dirty="0" err="1" smtClean="0"/>
              <a:t>Th</a:t>
            </a:r>
            <a:r>
              <a:rPr lang="en-US" sz="2400" dirty="0" smtClean="0"/>
              <a:t> &amp; U abundance</a:t>
            </a:r>
          </a:p>
          <a:p>
            <a:pPr marL="342900" indent="-342900">
              <a:buFontTx/>
              <a:buChar char="-"/>
            </a:pPr>
            <a:r>
              <a:rPr lang="en-US" sz="2400" dirty="0" smtClean="0"/>
              <a:t>Thermal evolution</a:t>
            </a:r>
          </a:p>
        </p:txBody>
      </p:sp>
      <p:sp>
        <p:nvSpPr>
          <p:cNvPr id="20" name="Rectangle 19"/>
          <p:cNvSpPr/>
          <p:nvPr/>
        </p:nvSpPr>
        <p:spPr>
          <a:xfrm>
            <a:off x="574254" y="5986911"/>
            <a:ext cx="7940320" cy="400110"/>
          </a:xfrm>
          <a:prstGeom prst="rect">
            <a:avLst/>
          </a:prstGeom>
        </p:spPr>
        <p:txBody>
          <a:bodyPr wrap="none">
            <a:spAutoFit/>
          </a:bodyPr>
          <a:lstStyle/>
          <a:p>
            <a:r>
              <a:rPr lang="en-US" sz="2000" i="1" dirty="0" smtClean="0">
                <a:solidFill>
                  <a:srgbClr val="0000FF"/>
                </a:solidFill>
              </a:rPr>
              <a:t>In addition, the instrument can be used for Nuclear Monitoring Goals</a:t>
            </a:r>
            <a:endParaRPr lang="en-US" sz="2000" i="1" dirty="0">
              <a:solidFill>
                <a:srgbClr val="0000FF"/>
              </a:solidFill>
            </a:endParaRPr>
          </a:p>
        </p:txBody>
      </p:sp>
      <p:sp>
        <p:nvSpPr>
          <p:cNvPr id="21" name="Rectangle 20"/>
          <p:cNvSpPr/>
          <p:nvPr/>
        </p:nvSpPr>
        <p:spPr bwMode="auto">
          <a:xfrm>
            <a:off x="4123227" y="3570153"/>
            <a:ext cx="3287597" cy="41683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12700" cmpd="sng">
                <a:solidFill>
                  <a:srgbClr val="000000"/>
                </a:solidFill>
              </a:ln>
              <a:solidFill>
                <a:schemeClr val="tx1"/>
              </a:solidFill>
              <a:effectLst/>
              <a:latin typeface="Arial" charset="0"/>
              <a:ea typeface="ＭＳ Ｐゴシック" charset="-128"/>
              <a:cs typeface="ＭＳ Ｐゴシック" charset="-128"/>
            </a:endParaRPr>
          </a:p>
        </p:txBody>
      </p:sp>
      <p:sp>
        <p:nvSpPr>
          <p:cNvPr id="15" name="TextBox 14"/>
          <p:cNvSpPr txBox="1"/>
          <p:nvPr/>
        </p:nvSpPr>
        <p:spPr>
          <a:xfrm>
            <a:off x="4128885" y="3532797"/>
            <a:ext cx="3374065" cy="461665"/>
          </a:xfrm>
          <a:prstGeom prst="rect">
            <a:avLst/>
          </a:prstGeom>
          <a:noFill/>
        </p:spPr>
        <p:txBody>
          <a:bodyPr wrap="none" rtlCol="0">
            <a:spAutoFit/>
          </a:bodyPr>
          <a:lstStyle/>
          <a:p>
            <a:r>
              <a:rPr lang="en-US" sz="2400" i="1" dirty="0" smtClean="0">
                <a:solidFill>
                  <a:srgbClr val="A016E7"/>
                </a:solidFill>
              </a:rPr>
              <a:t>Future sight of KUNO?</a:t>
            </a:r>
            <a:endParaRPr lang="en-US" sz="2400" i="1" dirty="0">
              <a:solidFill>
                <a:srgbClr val="A016E7"/>
              </a:solidFill>
            </a:endParaRPr>
          </a:p>
        </p:txBody>
      </p:sp>
      <p:pic>
        <p:nvPicPr>
          <p:cNvPr id="22" name="Picture 2" descr="barge_and_detector"/>
          <p:cNvPicPr>
            <a:picLocks noChangeAspect="1" noChangeArrowheads="1"/>
          </p:cNvPicPr>
          <p:nvPr/>
        </p:nvPicPr>
        <p:blipFill>
          <a:blip r:embed="rId3"/>
          <a:srcRect/>
          <a:stretch>
            <a:fillRect/>
          </a:stretch>
        </p:blipFill>
        <p:spPr bwMode="auto">
          <a:xfrm>
            <a:off x="3182565" y="882579"/>
            <a:ext cx="1194870" cy="662353"/>
          </a:xfrm>
          <a:prstGeom prst="rect">
            <a:avLst/>
          </a:prstGeom>
          <a:noFill/>
          <a:ln w="9525">
            <a:noFill/>
            <a:miter lim="800000"/>
            <a:headEnd/>
            <a:tailEnd/>
          </a:ln>
        </p:spPr>
      </p:pic>
      <p:sp>
        <p:nvSpPr>
          <p:cNvPr id="23" name="Rectangle 22"/>
          <p:cNvSpPr/>
          <p:nvPr/>
        </p:nvSpPr>
        <p:spPr bwMode="auto">
          <a:xfrm>
            <a:off x="188132" y="467714"/>
            <a:ext cx="4314727" cy="3521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225795241"/>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barge_and_detector"/>
          <p:cNvPicPr>
            <a:picLocks noChangeAspect="1" noChangeArrowheads="1"/>
          </p:cNvPicPr>
          <p:nvPr/>
        </p:nvPicPr>
        <p:blipFill>
          <a:blip r:embed="rId3"/>
          <a:srcRect/>
          <a:stretch>
            <a:fillRect/>
          </a:stretch>
        </p:blipFill>
        <p:spPr bwMode="auto">
          <a:xfrm>
            <a:off x="0" y="1143000"/>
            <a:ext cx="6400800" cy="2862263"/>
          </a:xfrm>
          <a:prstGeom prst="rect">
            <a:avLst/>
          </a:prstGeom>
          <a:noFill/>
          <a:ln w="9525">
            <a:noFill/>
            <a:miter lim="800000"/>
            <a:headEnd/>
            <a:tailEnd/>
          </a:ln>
        </p:spPr>
      </p:pic>
      <p:sp>
        <p:nvSpPr>
          <p:cNvPr id="269315" name="Text Box 3"/>
          <p:cNvSpPr txBox="1">
            <a:spLocks noChangeArrowheads="1"/>
          </p:cNvSpPr>
          <p:nvPr/>
        </p:nvSpPr>
        <p:spPr bwMode="auto">
          <a:xfrm>
            <a:off x="304800" y="228600"/>
            <a:ext cx="3978275" cy="914400"/>
          </a:xfrm>
          <a:prstGeom prst="rect">
            <a:avLst/>
          </a:prstGeom>
          <a:noFill/>
          <a:ln w="12700">
            <a:noFill/>
            <a:miter lim="800000"/>
            <a:headEnd/>
            <a:tailEnd/>
          </a:ln>
          <a:effectLst/>
        </p:spPr>
        <p:txBody>
          <a:bodyPr>
            <a:prstTxWarp prst="textNoShape">
              <a:avLst/>
            </a:prstTxWarp>
            <a:spAutoFit/>
          </a:bodyPr>
          <a:lstStyle/>
          <a:p>
            <a:pPr algn="ctr" defTabSz="914400" eaLnBrk="0" fontAlgn="base" hangingPunct="0">
              <a:spcBef>
                <a:spcPct val="0"/>
              </a:spcBef>
              <a:spcAft>
                <a:spcPct val="0"/>
              </a:spcAft>
              <a:defRPr/>
            </a:pPr>
            <a:r>
              <a:rPr lang="en-US" sz="5400">
                <a:solidFill>
                  <a:srgbClr val="0000FF"/>
                </a:solidFill>
                <a:effectLst>
                  <a:outerShdw blurRad="38100" dist="38100" dir="2700000" algn="tl">
                    <a:srgbClr val="DDDDDD"/>
                  </a:outerShdw>
                </a:effectLst>
              </a:rPr>
              <a:t>Hanohano</a:t>
            </a:r>
          </a:p>
        </p:txBody>
      </p:sp>
      <p:sp>
        <p:nvSpPr>
          <p:cNvPr id="80900" name="Text Box 4"/>
          <p:cNvSpPr txBox="1">
            <a:spLocks noChangeArrowheads="1"/>
          </p:cNvSpPr>
          <p:nvPr/>
        </p:nvSpPr>
        <p:spPr bwMode="auto">
          <a:xfrm>
            <a:off x="0" y="4114800"/>
            <a:ext cx="2251075" cy="1674813"/>
          </a:xfrm>
          <a:prstGeom prst="rect">
            <a:avLst/>
          </a:prstGeom>
          <a:noFill/>
          <a:ln w="12700">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a:solidFill>
                  <a:srgbClr val="000000"/>
                </a:solidFill>
              </a:rPr>
              <a:t>A </a:t>
            </a:r>
            <a:r>
              <a:rPr lang="en-US" sz="2400">
                <a:solidFill>
                  <a:srgbClr val="FF0000"/>
                </a:solidFill>
              </a:rPr>
              <a:t>Deep Ocean</a:t>
            </a:r>
            <a:endParaRPr lang="en-US" sz="2400">
              <a:solidFill>
                <a:srgbClr val="000000"/>
              </a:solidFill>
            </a:endParaRPr>
          </a:p>
          <a:p>
            <a:pPr algn="ctr" defTabSz="914400" eaLnBrk="0" fontAlgn="base" hangingPunct="0">
              <a:spcBef>
                <a:spcPct val="0"/>
              </a:spcBef>
              <a:spcAft>
                <a:spcPct val="0"/>
              </a:spcAft>
            </a:pPr>
            <a:r>
              <a:rPr lang="en-US" sz="2400">
                <a:solidFill>
                  <a:srgbClr val="000000"/>
                </a:solidFill>
              </a:rPr>
              <a:t> </a:t>
            </a:r>
            <a:r>
              <a:rPr lang="en-US" sz="3200">
                <a:solidFill>
                  <a:srgbClr val="000000"/>
                </a:solidFill>
                <a:latin typeface="Symbol" charset="2"/>
                <a:sym typeface="Symbol" charset="2"/>
              </a:rPr>
              <a:t></a:t>
            </a:r>
            <a:r>
              <a:rPr lang="en-US" sz="2400" i="1" baseline="-25000">
                <a:solidFill>
                  <a:srgbClr val="000000"/>
                </a:solidFill>
              </a:rPr>
              <a:t>e</a:t>
            </a:r>
            <a:r>
              <a:rPr lang="en-US" sz="2400">
                <a:solidFill>
                  <a:srgbClr val="000000"/>
                </a:solidFill>
              </a:rPr>
              <a:t> Electron </a:t>
            </a:r>
          </a:p>
          <a:p>
            <a:pPr algn="ctr" defTabSz="914400" eaLnBrk="0" fontAlgn="base" hangingPunct="0">
              <a:spcBef>
                <a:spcPct val="0"/>
              </a:spcBef>
              <a:spcAft>
                <a:spcPct val="0"/>
              </a:spcAft>
            </a:pPr>
            <a:r>
              <a:rPr lang="en-US" sz="2400">
                <a:solidFill>
                  <a:srgbClr val="000000"/>
                </a:solidFill>
              </a:rPr>
              <a:t>Anti-Neutrino </a:t>
            </a:r>
          </a:p>
          <a:p>
            <a:pPr algn="ctr" defTabSz="914400" eaLnBrk="0" fontAlgn="base" hangingPunct="0">
              <a:spcBef>
                <a:spcPct val="0"/>
              </a:spcBef>
              <a:spcAft>
                <a:spcPct val="0"/>
              </a:spcAft>
            </a:pPr>
            <a:r>
              <a:rPr lang="en-US" sz="2400">
                <a:solidFill>
                  <a:srgbClr val="000000"/>
                </a:solidFill>
              </a:rPr>
              <a:t>Observatory</a:t>
            </a:r>
          </a:p>
        </p:txBody>
      </p:sp>
      <p:sp>
        <p:nvSpPr>
          <p:cNvPr id="80901" name="Text Box 5"/>
          <p:cNvSpPr txBox="1">
            <a:spLocks noChangeArrowheads="1"/>
          </p:cNvSpPr>
          <p:nvPr/>
        </p:nvSpPr>
        <p:spPr bwMode="auto">
          <a:xfrm>
            <a:off x="2286000" y="4343400"/>
            <a:ext cx="6672263" cy="2330450"/>
          </a:xfrm>
          <a:prstGeom prst="rect">
            <a:avLst/>
          </a:prstGeom>
          <a:solidFill>
            <a:srgbClr val="FFFFFF"/>
          </a:solidFill>
          <a:ln w="12700">
            <a:solidFill>
              <a:srgbClr val="800000"/>
            </a:solidFill>
            <a:miter lim="800000"/>
            <a:headEnd/>
            <a:tailEnd/>
          </a:ln>
        </p:spPr>
        <p:txBody>
          <a:bodyPr>
            <a:prstTxWarp prst="textNoShape">
              <a:avLst/>
            </a:prstTxWarp>
          </a:bodyPr>
          <a:lstStyle/>
          <a:p>
            <a:pPr algn="r" defTabSz="914400" eaLnBrk="0" fontAlgn="base" hangingPunct="0">
              <a:spcBef>
                <a:spcPct val="0"/>
              </a:spcBef>
              <a:spcAft>
                <a:spcPct val="0"/>
              </a:spcAft>
            </a:pPr>
            <a:r>
              <a:rPr lang="en-US">
                <a:solidFill>
                  <a:srgbClr val="0000FF"/>
                </a:solidFill>
              </a:rPr>
              <a:t>Deployment Sketch</a:t>
            </a:r>
          </a:p>
        </p:txBody>
      </p:sp>
      <p:pic>
        <p:nvPicPr>
          <p:cNvPr id="80902" name="Picture 6" descr="MFI-3"/>
          <p:cNvPicPr>
            <a:picLocks noChangeAspect="1" noChangeArrowheads="1"/>
          </p:cNvPicPr>
          <p:nvPr/>
        </p:nvPicPr>
        <p:blipFill>
          <a:blip r:embed="rId4"/>
          <a:srcRect/>
          <a:stretch>
            <a:fillRect/>
          </a:stretch>
        </p:blipFill>
        <p:spPr bwMode="auto">
          <a:xfrm>
            <a:off x="2514600" y="4403725"/>
            <a:ext cx="1743075" cy="1073150"/>
          </a:xfrm>
          <a:prstGeom prst="rect">
            <a:avLst/>
          </a:prstGeom>
          <a:noFill/>
          <a:ln w="9525">
            <a:noFill/>
            <a:miter lim="800000"/>
            <a:headEnd/>
            <a:tailEnd/>
          </a:ln>
        </p:spPr>
      </p:pic>
      <p:pic>
        <p:nvPicPr>
          <p:cNvPr id="80903" name="Picture 7" descr="MFI-6"/>
          <p:cNvPicPr>
            <a:picLocks noChangeAspect="1" noChangeArrowheads="1"/>
          </p:cNvPicPr>
          <p:nvPr/>
        </p:nvPicPr>
        <p:blipFill>
          <a:blip r:embed="rId5"/>
          <a:srcRect/>
          <a:stretch>
            <a:fillRect/>
          </a:stretch>
        </p:blipFill>
        <p:spPr bwMode="auto">
          <a:xfrm>
            <a:off x="4610100" y="4556125"/>
            <a:ext cx="1943100" cy="1724025"/>
          </a:xfrm>
          <a:prstGeom prst="rect">
            <a:avLst/>
          </a:prstGeom>
          <a:noFill/>
          <a:ln w="9525">
            <a:noFill/>
            <a:miter lim="800000"/>
            <a:headEnd/>
            <a:tailEnd/>
          </a:ln>
        </p:spPr>
      </p:pic>
      <p:pic>
        <p:nvPicPr>
          <p:cNvPr id="80904" name="Picture 8" descr="MFI-7"/>
          <p:cNvPicPr>
            <a:picLocks noChangeAspect="1" noChangeArrowheads="1"/>
          </p:cNvPicPr>
          <p:nvPr/>
        </p:nvPicPr>
        <p:blipFill>
          <a:blip r:embed="rId6"/>
          <a:srcRect/>
          <a:stretch>
            <a:fillRect/>
          </a:stretch>
        </p:blipFill>
        <p:spPr bwMode="auto">
          <a:xfrm>
            <a:off x="7029450" y="5105400"/>
            <a:ext cx="1809750" cy="1450975"/>
          </a:xfrm>
          <a:prstGeom prst="rect">
            <a:avLst/>
          </a:prstGeom>
          <a:noFill/>
          <a:ln w="9525">
            <a:noFill/>
            <a:miter lim="800000"/>
            <a:headEnd/>
            <a:tailEnd/>
          </a:ln>
        </p:spPr>
      </p:pic>
      <p:sp>
        <p:nvSpPr>
          <p:cNvPr id="80905" name="Text Box 9"/>
          <p:cNvSpPr txBox="1">
            <a:spLocks noChangeArrowheads="1"/>
          </p:cNvSpPr>
          <p:nvPr/>
        </p:nvSpPr>
        <p:spPr bwMode="auto">
          <a:xfrm>
            <a:off x="2473325" y="6008688"/>
            <a:ext cx="2509838" cy="366712"/>
          </a:xfrm>
          <a:prstGeom prst="rect">
            <a:avLst/>
          </a:prstGeom>
          <a:noFill/>
          <a:ln w="12700">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a:solidFill>
                  <a:srgbClr val="0000FF"/>
                </a:solidFill>
              </a:rPr>
              <a:t>Descent/ascent 39 min</a:t>
            </a:r>
          </a:p>
        </p:txBody>
      </p:sp>
      <p:sp>
        <p:nvSpPr>
          <p:cNvPr id="80906" name="Line 10"/>
          <p:cNvSpPr>
            <a:spLocks noChangeShapeType="1"/>
          </p:cNvSpPr>
          <p:nvPr/>
        </p:nvSpPr>
        <p:spPr bwMode="auto">
          <a:xfrm flipV="1">
            <a:off x="6311900" y="4841875"/>
            <a:ext cx="469900" cy="1543050"/>
          </a:xfrm>
          <a:prstGeom prst="line">
            <a:avLst/>
          </a:prstGeom>
          <a:noFill/>
          <a:ln w="12700">
            <a:solidFill>
              <a:srgbClr val="0000FF"/>
            </a:solidFill>
            <a:prstDash val="dash"/>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80907" name="Rectangle 11"/>
          <p:cNvSpPr>
            <a:spLocks noChangeArrowheads="1"/>
          </p:cNvSpPr>
          <p:nvPr/>
        </p:nvSpPr>
        <p:spPr bwMode="auto">
          <a:xfrm>
            <a:off x="6477000" y="3048000"/>
            <a:ext cx="2667000" cy="825500"/>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0"/>
              </a:spcBef>
              <a:spcAft>
                <a:spcPct val="0"/>
              </a:spcAft>
              <a:buFontTx/>
              <a:buChar char="-"/>
            </a:pPr>
            <a:r>
              <a:rPr lang="en-US" sz="1600">
                <a:solidFill>
                  <a:srgbClr val="000000"/>
                </a:solidFill>
              </a:rPr>
              <a:t> multiple deployments</a:t>
            </a:r>
          </a:p>
          <a:p>
            <a:pPr defTabSz="914400" eaLnBrk="0" fontAlgn="base" hangingPunct="0">
              <a:spcBef>
                <a:spcPct val="0"/>
              </a:spcBef>
              <a:spcAft>
                <a:spcPct val="0"/>
              </a:spcAft>
              <a:buFontTx/>
              <a:buChar char="-"/>
            </a:pPr>
            <a:r>
              <a:rPr lang="en-US" sz="1600">
                <a:solidFill>
                  <a:srgbClr val="000000"/>
                </a:solidFill>
              </a:rPr>
              <a:t> deep water cosmic shield</a:t>
            </a:r>
          </a:p>
          <a:p>
            <a:pPr defTabSz="914400" eaLnBrk="0" fontAlgn="base" hangingPunct="0">
              <a:spcBef>
                <a:spcPct val="0"/>
              </a:spcBef>
              <a:spcAft>
                <a:spcPct val="0"/>
              </a:spcAft>
              <a:buFontTx/>
              <a:buChar char="-"/>
            </a:pPr>
            <a:r>
              <a:rPr lang="en-US" sz="1600">
                <a:solidFill>
                  <a:srgbClr val="000000"/>
                </a:solidFill>
              </a:rPr>
              <a:t> control-able L/E detection</a:t>
            </a:r>
          </a:p>
        </p:txBody>
      </p:sp>
      <p:sp>
        <p:nvSpPr>
          <p:cNvPr id="80908" name="Line 12"/>
          <p:cNvSpPr>
            <a:spLocks noChangeShapeType="1"/>
          </p:cNvSpPr>
          <p:nvPr/>
        </p:nvSpPr>
        <p:spPr bwMode="auto">
          <a:xfrm>
            <a:off x="407432" y="4686684"/>
            <a:ext cx="201613" cy="0"/>
          </a:xfrm>
          <a:prstGeom prst="line">
            <a:avLst/>
          </a:prstGeom>
          <a:noFill/>
          <a:ln w="19050">
            <a:solidFill>
              <a:schemeClr val="tx1"/>
            </a:solidFill>
            <a:round/>
            <a:headEnd/>
            <a:tailEnd/>
          </a:ln>
        </p:spPr>
        <p:txBody>
          <a:bodyPr wrap="none" anchor="ct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80909" name="Rectangle 13"/>
          <p:cNvSpPr>
            <a:spLocks noChangeArrowheads="1"/>
          </p:cNvSpPr>
          <p:nvPr/>
        </p:nvSpPr>
        <p:spPr bwMode="auto">
          <a:xfrm>
            <a:off x="4876800" y="226296"/>
            <a:ext cx="3962400" cy="1196975"/>
          </a:xfrm>
          <a:prstGeom prst="rect">
            <a:avLst/>
          </a:prstGeom>
          <a:solidFill>
            <a:srgbClr val="84BDFF">
              <a:alpha val="59999"/>
            </a:srgbClr>
          </a:solidFill>
          <a:ln w="9525">
            <a:solidFill>
              <a:schemeClr val="tx1"/>
            </a:solid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sz="2400" dirty="0">
                <a:solidFill>
                  <a:srgbClr val="000000"/>
                </a:solidFill>
              </a:rPr>
              <a:t>An experiment with joint interests in Physics, Geology, and Security</a:t>
            </a:r>
          </a:p>
        </p:txBody>
      </p:sp>
      <p:sp>
        <p:nvSpPr>
          <p:cNvPr id="14" name="TextBox 13"/>
          <p:cNvSpPr txBox="1"/>
          <p:nvPr/>
        </p:nvSpPr>
        <p:spPr>
          <a:xfrm>
            <a:off x="5578827" y="1860010"/>
            <a:ext cx="3398477" cy="646331"/>
          </a:xfrm>
          <a:prstGeom prst="rect">
            <a:avLst/>
          </a:prstGeom>
          <a:noFill/>
        </p:spPr>
        <p:txBody>
          <a:bodyPr wrap="none" rtlCol="0">
            <a:spAutoFit/>
          </a:bodyPr>
          <a:lstStyle/>
          <a:p>
            <a:r>
              <a:rPr lang="en-US" i="1" dirty="0" smtClean="0"/>
              <a:t>Size: scalable from 1 to 50 </a:t>
            </a:r>
            <a:r>
              <a:rPr lang="en-US" i="1" dirty="0" err="1" smtClean="0"/>
              <a:t>kT</a:t>
            </a:r>
            <a:endParaRPr lang="en-US" i="1" dirty="0" smtClean="0"/>
          </a:p>
          <a:p>
            <a:r>
              <a:rPr lang="en-US" i="1" dirty="0" smtClean="0"/>
              <a:t>10-yr cost </a:t>
            </a:r>
            <a:r>
              <a:rPr lang="en-US" i="1" dirty="0" err="1" smtClean="0"/>
              <a:t>est</a:t>
            </a:r>
            <a:r>
              <a:rPr lang="en-US" i="1" dirty="0" smtClean="0"/>
              <a:t>: $250M @ 10 </a:t>
            </a:r>
            <a:r>
              <a:rPr lang="en-US" i="1" dirty="0" err="1" smtClean="0"/>
              <a:t>kT</a:t>
            </a:r>
            <a:endParaRPr lang="en-US" i="1" dirty="0"/>
          </a:p>
        </p:txBody>
      </p:sp>
    </p:spTree>
    <p:extLst>
      <p:ext uri="{BB962C8B-B14F-4D97-AF65-F5344CB8AC3E}">
        <p14:creationId xmlns:p14="http://schemas.microsoft.com/office/powerpoint/2010/main" val="3261991627"/>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729" y="362837"/>
            <a:ext cx="5744932" cy="646331"/>
          </a:xfrm>
          <a:prstGeom prst="rect">
            <a:avLst/>
          </a:prstGeom>
          <a:noFill/>
        </p:spPr>
        <p:txBody>
          <a:bodyPr wrap="none" rtlCol="0">
            <a:spAutoFit/>
          </a:bodyPr>
          <a:lstStyle/>
          <a:p>
            <a:r>
              <a:rPr lang="en-US" sz="3600" dirty="0" smtClean="0">
                <a:solidFill>
                  <a:prstClr val="black"/>
                </a:solidFill>
                <a:latin typeface="Calibri"/>
              </a:rPr>
              <a:t>What’s hidden in the mantle?</a:t>
            </a:r>
            <a:endParaRPr lang="en-US" sz="3600" dirty="0">
              <a:solidFill>
                <a:prstClr val="black"/>
              </a:solidFill>
              <a:latin typeface="Calibri"/>
            </a:endParaRPr>
          </a:p>
        </p:txBody>
      </p:sp>
      <p:grpSp>
        <p:nvGrpSpPr>
          <p:cNvPr id="10" name="Group 9"/>
          <p:cNvGrpSpPr/>
          <p:nvPr/>
        </p:nvGrpSpPr>
        <p:grpSpPr>
          <a:xfrm>
            <a:off x="0" y="1281623"/>
            <a:ext cx="9144000" cy="4942157"/>
            <a:chOff x="0" y="1200563"/>
            <a:chExt cx="9144000" cy="4942157"/>
          </a:xfrm>
        </p:grpSpPr>
        <p:pic>
          <p:nvPicPr>
            <p:cNvPr id="4" name="Picture 3" descr="llsv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2951"/>
              <a:ext cx="9144000" cy="4649769"/>
            </a:xfrm>
            <a:prstGeom prst="rect">
              <a:avLst/>
            </a:prstGeom>
          </p:spPr>
        </p:pic>
        <p:sp>
          <p:nvSpPr>
            <p:cNvPr id="6" name="TextBox 5"/>
            <p:cNvSpPr txBox="1"/>
            <p:nvPr/>
          </p:nvSpPr>
          <p:spPr>
            <a:xfrm>
              <a:off x="588257" y="1200563"/>
              <a:ext cx="8420695" cy="584776"/>
            </a:xfrm>
            <a:prstGeom prst="rect">
              <a:avLst/>
            </a:prstGeom>
            <a:solidFill>
              <a:srgbClr val="FFFFFF"/>
            </a:solidFill>
          </p:spPr>
          <p:txBody>
            <a:bodyPr wrap="none" rtlCol="0">
              <a:spAutoFit/>
            </a:bodyPr>
            <a:lstStyle/>
            <a:p>
              <a:r>
                <a:rPr lang="en-US" sz="3200" dirty="0">
                  <a:solidFill>
                    <a:prstClr val="black"/>
                  </a:solidFill>
                  <a:latin typeface="Calibri"/>
                </a:rPr>
                <a:t>S</a:t>
              </a:r>
              <a:r>
                <a:rPr lang="en-US" sz="3200" dirty="0" smtClean="0">
                  <a:solidFill>
                    <a:prstClr val="black"/>
                  </a:solidFill>
                  <a:latin typeface="Calibri"/>
                </a:rPr>
                <a:t>eismically slow </a:t>
              </a:r>
              <a:r>
                <a:rPr lang="en-US" sz="3200" dirty="0" smtClean="0">
                  <a:solidFill>
                    <a:srgbClr val="FF0000"/>
                  </a:solidFill>
                  <a:latin typeface="Calibri"/>
                </a:rPr>
                <a:t>“red”</a:t>
              </a:r>
              <a:r>
                <a:rPr lang="en-US" sz="3200" dirty="0" smtClean="0">
                  <a:solidFill>
                    <a:prstClr val="black"/>
                  </a:solidFill>
                  <a:latin typeface="Calibri"/>
                </a:rPr>
                <a:t> regions in the deep mantle</a:t>
              </a:r>
              <a:endParaRPr lang="en-US" sz="3200" dirty="0">
                <a:solidFill>
                  <a:prstClr val="black"/>
                </a:solidFill>
                <a:latin typeface="Calibri"/>
              </a:endParaRPr>
            </a:p>
          </p:txBody>
        </p:sp>
      </p:grpSp>
      <p:sp>
        <p:nvSpPr>
          <p:cNvPr id="7" name="Rectangle 6"/>
          <p:cNvSpPr/>
          <p:nvPr/>
        </p:nvSpPr>
        <p:spPr>
          <a:xfrm>
            <a:off x="2338818" y="2062118"/>
            <a:ext cx="4663920" cy="1406368"/>
          </a:xfrm>
          <a:prstGeom prst="rect">
            <a:avLst/>
          </a:prstGeom>
          <a:gradFill flip="none" rotWithShape="1">
            <a:gsLst>
              <a:gs pos="0">
                <a:srgbClr val="FF7E7E"/>
              </a:gs>
              <a:gs pos="100000">
                <a:schemeClr val="accent6">
                  <a:lumMod val="20000"/>
                  <a:lumOff val="80000"/>
                </a:schemeClr>
              </a:gs>
            </a:gsLst>
            <a:path path="circle">
              <a:fillToRect l="50000" t="50000" r="50000" b="50000"/>
            </a:path>
            <a:tileRect/>
          </a:gradFill>
          <a:ln w="28575" cmpd="sng">
            <a:solidFill>
              <a:srgbClr val="FF0000"/>
            </a:solidFill>
          </a:ln>
        </p:spPr>
        <p:txBody>
          <a:bodyPr wrap="none" lIns="91440" tIns="45720" rIns="91440" bIns="45720">
            <a:spAutoFit/>
          </a:bodyPr>
          <a:lstStyle/>
          <a:p>
            <a:pPr algn="ctr">
              <a:lnSpc>
                <a:spcPts val="5000"/>
              </a:lnSpc>
            </a:pPr>
            <a:r>
              <a:rPr lang="en-US" sz="5400" dirty="0">
                <a:solidFill>
                  <a:prstClr val="black"/>
                </a:solidFill>
                <a:latin typeface="Calibri"/>
              </a:rPr>
              <a:t>Can we image </a:t>
            </a:r>
            <a:r>
              <a:rPr lang="en-US" sz="5400" dirty="0" smtClean="0">
                <a:solidFill>
                  <a:prstClr val="black"/>
                </a:solidFill>
                <a:latin typeface="Calibri"/>
              </a:rPr>
              <a:t>it</a:t>
            </a:r>
          </a:p>
          <a:p>
            <a:pPr algn="ctr">
              <a:lnSpc>
                <a:spcPts val="5000"/>
              </a:lnSpc>
            </a:pPr>
            <a:r>
              <a:rPr lang="en-US" sz="5400" dirty="0">
                <a:solidFill>
                  <a:prstClr val="black"/>
                </a:solidFill>
                <a:latin typeface="Calibri"/>
              </a:rPr>
              <a:t>w</a:t>
            </a:r>
            <a:r>
              <a:rPr lang="en-US" sz="5400" dirty="0" smtClean="0">
                <a:solidFill>
                  <a:prstClr val="black"/>
                </a:solidFill>
                <a:latin typeface="Calibri"/>
              </a:rPr>
              <a:t>ith </a:t>
            </a:r>
            <a:r>
              <a:rPr lang="en-US" sz="5400" dirty="0" err="1" smtClean="0">
                <a:solidFill>
                  <a:prstClr val="black"/>
                </a:solidFill>
                <a:latin typeface="Calibri"/>
              </a:rPr>
              <a:t>geonus</a:t>
            </a:r>
            <a:r>
              <a:rPr lang="en-US" sz="5400" dirty="0" smtClean="0">
                <a:solidFill>
                  <a:prstClr val="black"/>
                </a:solidFill>
                <a:latin typeface="Calibri"/>
              </a:rPr>
              <a:t>?</a:t>
            </a:r>
            <a:endParaRPr lang="en-US" sz="5400" dirty="0">
              <a:solidFill>
                <a:prstClr val="black"/>
              </a:solidFill>
              <a:latin typeface="Calibri"/>
            </a:endParaRPr>
          </a:p>
        </p:txBody>
      </p:sp>
      <p:sp>
        <p:nvSpPr>
          <p:cNvPr id="3" name="TextBox 2"/>
          <p:cNvSpPr txBox="1"/>
          <p:nvPr/>
        </p:nvSpPr>
        <p:spPr>
          <a:xfrm>
            <a:off x="6053667" y="6172864"/>
            <a:ext cx="2920178" cy="646331"/>
          </a:xfrm>
          <a:prstGeom prst="rect">
            <a:avLst/>
          </a:prstGeom>
          <a:noFill/>
        </p:spPr>
        <p:txBody>
          <a:bodyPr wrap="none" rtlCol="0">
            <a:spAutoFit/>
          </a:bodyPr>
          <a:lstStyle/>
          <a:p>
            <a:r>
              <a:rPr lang="en-US" i="1" dirty="0" smtClean="0">
                <a:solidFill>
                  <a:prstClr val="black"/>
                </a:solidFill>
                <a:latin typeface="Calibri"/>
              </a:rPr>
              <a:t>From Alan McNamara after</a:t>
            </a:r>
          </a:p>
          <a:p>
            <a:r>
              <a:rPr lang="en-US" i="1" dirty="0" err="1" smtClean="0">
                <a:solidFill>
                  <a:prstClr val="black"/>
                </a:solidFill>
                <a:latin typeface="Calibri"/>
              </a:rPr>
              <a:t>Ritsema</a:t>
            </a:r>
            <a:r>
              <a:rPr lang="en-US" i="1" dirty="0" smtClean="0">
                <a:solidFill>
                  <a:prstClr val="black"/>
                </a:solidFill>
                <a:latin typeface="Calibri"/>
              </a:rPr>
              <a:t> et al (Science, 1999)</a:t>
            </a:r>
            <a:endParaRPr lang="en-US" i="1" dirty="0">
              <a:solidFill>
                <a:prstClr val="black"/>
              </a:solidFill>
              <a:latin typeface="Calibri"/>
            </a:endParaRPr>
          </a:p>
        </p:txBody>
      </p:sp>
    </p:spTree>
    <p:extLst>
      <p:ext uri="{BB962C8B-B14F-4D97-AF65-F5344CB8AC3E}">
        <p14:creationId xmlns:p14="http://schemas.microsoft.com/office/powerpoint/2010/main" val="410530041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rge_and_detector"/>
          <p:cNvPicPr>
            <a:picLocks noChangeAspect="1" noChangeArrowheads="1"/>
          </p:cNvPicPr>
          <p:nvPr/>
        </p:nvPicPr>
        <p:blipFill>
          <a:blip r:embed="rId2"/>
          <a:srcRect/>
          <a:stretch>
            <a:fillRect/>
          </a:stretch>
        </p:blipFill>
        <p:spPr bwMode="auto">
          <a:xfrm>
            <a:off x="7241156" y="76200"/>
            <a:ext cx="1902844" cy="850900"/>
          </a:xfrm>
          <a:prstGeom prst="rect">
            <a:avLst/>
          </a:prstGeom>
          <a:noFill/>
          <a:ln w="9525">
            <a:noFill/>
            <a:miter lim="800000"/>
            <a:headEnd/>
            <a:tailEnd/>
          </a:ln>
        </p:spPr>
      </p:pic>
      <p:sp>
        <p:nvSpPr>
          <p:cNvPr id="5" name="TextBox 4"/>
          <p:cNvSpPr txBox="1"/>
          <p:nvPr/>
        </p:nvSpPr>
        <p:spPr>
          <a:xfrm>
            <a:off x="0" y="76200"/>
            <a:ext cx="4495642" cy="646331"/>
          </a:xfrm>
          <a:prstGeom prst="rect">
            <a:avLst/>
          </a:prstGeom>
          <a:noFill/>
        </p:spPr>
        <p:txBody>
          <a:bodyPr wrap="none" rtlCol="0">
            <a:spAutoFit/>
          </a:bodyPr>
          <a:lstStyle/>
          <a:p>
            <a:r>
              <a:rPr lang="en-US" sz="3600" dirty="0" smtClean="0">
                <a:solidFill>
                  <a:srgbClr val="0000FF"/>
                </a:solidFill>
              </a:rPr>
              <a:t>Testing Earth Models</a:t>
            </a:r>
            <a:endParaRPr lang="en-US" sz="3600" dirty="0">
              <a:solidFill>
                <a:srgbClr val="0000FF"/>
              </a:solidFill>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12" y="2099107"/>
            <a:ext cx="8897640" cy="403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44658" y="1098781"/>
            <a:ext cx="7027885" cy="584776"/>
          </a:xfrm>
          <a:prstGeom prst="rect">
            <a:avLst/>
          </a:prstGeom>
          <a:noFill/>
        </p:spPr>
        <p:txBody>
          <a:bodyPr wrap="none" rtlCol="0">
            <a:spAutoFit/>
          </a:bodyPr>
          <a:lstStyle/>
          <a:p>
            <a:r>
              <a:rPr lang="en-US" sz="3200" dirty="0" smtClean="0"/>
              <a:t>Mantle geoneutrino flux (</a:t>
            </a:r>
            <a:r>
              <a:rPr lang="en-US" sz="3200" baseline="30000" dirty="0" smtClean="0"/>
              <a:t>238</a:t>
            </a:r>
            <a:r>
              <a:rPr lang="en-US" sz="3200" dirty="0" smtClean="0"/>
              <a:t>U &amp; </a:t>
            </a:r>
            <a:r>
              <a:rPr lang="en-US" sz="3200" baseline="30000" dirty="0" smtClean="0"/>
              <a:t>232</a:t>
            </a:r>
            <a:r>
              <a:rPr lang="en-US" sz="3200" dirty="0" smtClean="0"/>
              <a:t>Th)</a:t>
            </a:r>
            <a:endParaRPr lang="en-US" sz="3200" dirty="0"/>
          </a:p>
        </p:txBody>
      </p:sp>
      <p:sp>
        <p:nvSpPr>
          <p:cNvPr id="10" name="TextBox 9"/>
          <p:cNvSpPr txBox="1"/>
          <p:nvPr/>
        </p:nvSpPr>
        <p:spPr>
          <a:xfrm>
            <a:off x="782740" y="6437969"/>
            <a:ext cx="6522800" cy="338554"/>
          </a:xfrm>
          <a:prstGeom prst="rect">
            <a:avLst/>
          </a:prstGeom>
          <a:noFill/>
        </p:spPr>
        <p:txBody>
          <a:bodyPr wrap="none" rtlCol="0">
            <a:spAutoFit/>
          </a:bodyPr>
          <a:lstStyle/>
          <a:p>
            <a:r>
              <a:rPr lang="en-US" sz="1600" i="1" dirty="0" err="1" smtClean="0">
                <a:solidFill>
                  <a:srgbClr val="000000"/>
                </a:solidFill>
                <a:latin typeface="Arial"/>
                <a:ea typeface="ＭＳ Ｐゴシック"/>
                <a:cs typeface="ＭＳ Ｐゴシック"/>
              </a:rPr>
              <a:t>Šrámek</a:t>
            </a:r>
            <a:r>
              <a:rPr lang="en-US" sz="1600" i="1" dirty="0" smtClean="0">
                <a:solidFill>
                  <a:srgbClr val="000000"/>
                </a:solidFill>
                <a:latin typeface="Arial"/>
                <a:ea typeface="ＭＳ Ｐゴシック"/>
                <a:cs typeface="ＭＳ Ｐゴシック"/>
              </a:rPr>
              <a:t> et </a:t>
            </a:r>
            <a:r>
              <a:rPr lang="en-US" sz="1600" i="1" dirty="0">
                <a:solidFill>
                  <a:srgbClr val="000000"/>
                </a:solidFill>
                <a:latin typeface="Arial"/>
                <a:ea typeface="ＭＳ Ｐゴシック"/>
                <a:cs typeface="ＭＳ Ｐゴシック"/>
              </a:rPr>
              <a:t>al (</a:t>
            </a:r>
            <a:r>
              <a:rPr lang="en-US" sz="1600" i="1" dirty="0" smtClean="0">
                <a:solidFill>
                  <a:srgbClr val="000000"/>
                </a:solidFill>
                <a:latin typeface="Arial"/>
                <a:ea typeface="ＭＳ Ｐゴシック"/>
                <a:cs typeface="ＭＳ Ｐゴシック"/>
              </a:rPr>
              <a:t>2013) </a:t>
            </a:r>
            <a:r>
              <a:rPr lang="en-US" sz="1600" i="1" dirty="0">
                <a:solidFill>
                  <a:srgbClr val="000000"/>
                </a:solidFill>
              </a:rPr>
              <a:t>EPSL, </a:t>
            </a:r>
            <a:r>
              <a:rPr lang="en-US" sz="1600" i="1" dirty="0" smtClean="0">
                <a:solidFill>
                  <a:srgbClr val="000000"/>
                </a:solidFill>
              </a:rPr>
              <a:t>361: 356</a:t>
            </a:r>
            <a:r>
              <a:rPr lang="en-US" sz="1600" i="1" dirty="0">
                <a:solidFill>
                  <a:srgbClr val="000000"/>
                </a:solidFill>
              </a:rPr>
              <a:t>–</a:t>
            </a:r>
            <a:r>
              <a:rPr lang="en-US" sz="1600" i="1" dirty="0" smtClean="0">
                <a:solidFill>
                  <a:srgbClr val="000000"/>
                </a:solidFill>
              </a:rPr>
              <a:t>366, </a:t>
            </a:r>
            <a:r>
              <a:rPr lang="en-US" sz="1600" i="1" u="sng" dirty="0">
                <a:solidFill>
                  <a:srgbClr val="000000"/>
                </a:solidFill>
                <a:latin typeface="Arial"/>
                <a:ea typeface="ＭＳ Ｐゴシック"/>
                <a:cs typeface="ＭＳ Ｐゴシック"/>
                <a:hlinkClick r:id="rId4"/>
              </a:rPr>
              <a:t>10.1016/j.epsl.</a:t>
            </a:r>
            <a:r>
              <a:rPr lang="en-US" sz="1600" i="1" u="sng" dirty="0" smtClean="0">
                <a:solidFill>
                  <a:srgbClr val="000000"/>
                </a:solidFill>
                <a:latin typeface="Arial"/>
                <a:ea typeface="ＭＳ Ｐゴシック"/>
                <a:cs typeface="ＭＳ Ｐゴシック"/>
                <a:hlinkClick r:id="rId4"/>
              </a:rPr>
              <a:t>2012.11.001</a:t>
            </a:r>
            <a:r>
              <a:rPr lang="en-US" sz="1600" dirty="0" smtClean="0">
                <a:solidFill>
                  <a:srgbClr val="000000"/>
                </a:solidFill>
                <a:latin typeface="Arial"/>
                <a:ea typeface="ＭＳ Ｐゴシック"/>
                <a:cs typeface="ＭＳ Ｐゴシック"/>
              </a:rPr>
              <a:t> </a:t>
            </a:r>
            <a:endParaRPr lang="en-US" sz="1600" i="1"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5228370"/>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2464" y="3168288"/>
            <a:ext cx="4413952" cy="35311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07" y="295495"/>
            <a:ext cx="4595480" cy="3818779"/>
          </a:xfrm>
          <a:prstGeom prst="rect">
            <a:avLst/>
          </a:prstGeom>
        </p:spPr>
      </p:pic>
      <p:sp>
        <p:nvSpPr>
          <p:cNvPr id="4" name="TextBox 3"/>
          <p:cNvSpPr txBox="1"/>
          <p:nvPr/>
        </p:nvSpPr>
        <p:spPr>
          <a:xfrm>
            <a:off x="4644167" y="110363"/>
            <a:ext cx="4323436" cy="523220"/>
          </a:xfrm>
          <a:prstGeom prst="rect">
            <a:avLst/>
          </a:prstGeom>
          <a:noFill/>
        </p:spPr>
        <p:txBody>
          <a:bodyPr wrap="square" rtlCol="0">
            <a:spAutoFit/>
          </a:bodyPr>
          <a:lstStyle/>
          <a:p>
            <a:pPr algn="ctr"/>
            <a:r>
              <a:rPr lang="en-US" sz="2800" dirty="0" smtClean="0">
                <a:solidFill>
                  <a:srgbClr val="FF0000"/>
                </a:solidFill>
                <a:latin typeface="Arial"/>
                <a:ea typeface="ＭＳ Ｐゴシック"/>
                <a:cs typeface="ＭＳ Ｐゴシック"/>
              </a:rPr>
              <a:t>Predicted geoneutrino flux</a:t>
            </a:r>
            <a:endParaRPr lang="en-US" sz="2800" dirty="0">
              <a:solidFill>
                <a:srgbClr val="FF0000"/>
              </a:solidFill>
              <a:latin typeface="Arial"/>
              <a:ea typeface="ＭＳ Ｐゴシック"/>
              <a:cs typeface="ＭＳ Ｐゴシック"/>
            </a:endParaRPr>
          </a:p>
        </p:txBody>
      </p:sp>
      <p:sp>
        <p:nvSpPr>
          <p:cNvPr id="5" name="TextBox 4"/>
          <p:cNvSpPr txBox="1"/>
          <p:nvPr/>
        </p:nvSpPr>
        <p:spPr>
          <a:xfrm>
            <a:off x="702605" y="4700427"/>
            <a:ext cx="3961217" cy="1077218"/>
          </a:xfrm>
          <a:prstGeom prst="rect">
            <a:avLst/>
          </a:prstGeom>
          <a:noFill/>
        </p:spPr>
        <p:txBody>
          <a:bodyPr wrap="square" rtlCol="0">
            <a:spAutoFit/>
          </a:bodyPr>
          <a:lstStyle/>
          <a:p>
            <a:pPr algn="ctr"/>
            <a:r>
              <a:rPr lang="en-US" sz="3200" dirty="0" smtClean="0">
                <a:solidFill>
                  <a:srgbClr val="000000"/>
                </a:solidFill>
                <a:latin typeface="Arial"/>
                <a:ea typeface="ＭＳ Ｐゴシック"/>
                <a:cs typeface="ＭＳ Ｐゴシック"/>
              </a:rPr>
              <a:t>Mantle flux at the Earth’s surface</a:t>
            </a:r>
            <a:endParaRPr lang="en-US" sz="3200" dirty="0">
              <a:solidFill>
                <a:srgbClr val="000000"/>
              </a:solidFill>
              <a:latin typeface="Arial"/>
              <a:ea typeface="ＭＳ Ｐゴシック"/>
              <a:cs typeface="ＭＳ Ｐゴシック"/>
            </a:endParaRPr>
          </a:p>
        </p:txBody>
      </p:sp>
      <p:sp>
        <p:nvSpPr>
          <p:cNvPr id="6" name="TextBox 5"/>
          <p:cNvSpPr txBox="1"/>
          <p:nvPr/>
        </p:nvSpPr>
        <p:spPr>
          <a:xfrm>
            <a:off x="4638938" y="6596880"/>
            <a:ext cx="3938535" cy="276999"/>
          </a:xfrm>
          <a:prstGeom prst="rect">
            <a:avLst/>
          </a:prstGeom>
          <a:noFill/>
        </p:spPr>
        <p:txBody>
          <a:bodyPr wrap="none" rtlCol="0">
            <a:spAutoFit/>
          </a:bodyPr>
          <a:lstStyle/>
          <a:p>
            <a:r>
              <a:rPr lang="en-US" sz="1200" i="1" dirty="0" err="1" smtClean="0">
                <a:solidFill>
                  <a:srgbClr val="000000"/>
                </a:solidFill>
                <a:latin typeface="Arial"/>
                <a:ea typeface="ＭＳ Ｐゴシック"/>
                <a:cs typeface="ＭＳ Ｐゴシック"/>
              </a:rPr>
              <a:t>Šrámek</a:t>
            </a:r>
            <a:r>
              <a:rPr lang="en-US" sz="1200" i="1" dirty="0" smtClean="0">
                <a:solidFill>
                  <a:srgbClr val="000000"/>
                </a:solidFill>
                <a:latin typeface="Arial"/>
                <a:ea typeface="ＭＳ Ｐゴシック"/>
                <a:cs typeface="ＭＳ Ｐゴシック"/>
              </a:rPr>
              <a:t> et </a:t>
            </a:r>
            <a:r>
              <a:rPr lang="en-US" sz="1200" i="1" dirty="0">
                <a:solidFill>
                  <a:srgbClr val="000000"/>
                </a:solidFill>
                <a:latin typeface="Arial"/>
                <a:ea typeface="ＭＳ Ｐゴシック"/>
                <a:cs typeface="ＭＳ Ｐゴシック"/>
              </a:rPr>
              <a:t>al (</a:t>
            </a:r>
            <a:r>
              <a:rPr lang="en-US" sz="1200" i="1" dirty="0" smtClean="0">
                <a:solidFill>
                  <a:srgbClr val="000000"/>
                </a:solidFill>
                <a:latin typeface="Arial"/>
                <a:ea typeface="ＭＳ Ｐゴシック"/>
                <a:cs typeface="ＭＳ Ｐゴシック"/>
              </a:rPr>
              <a:t>2013) EPSL </a:t>
            </a:r>
            <a:r>
              <a:rPr lang="en-US" sz="1200" i="1" u="sng" dirty="0">
                <a:solidFill>
                  <a:srgbClr val="000000"/>
                </a:solidFill>
                <a:latin typeface="Arial"/>
                <a:ea typeface="ＭＳ Ｐゴシック"/>
                <a:cs typeface="ＭＳ Ｐゴシック"/>
                <a:hlinkClick r:id="rId4"/>
              </a:rPr>
              <a:t>10.1016/j.epsl.</a:t>
            </a:r>
            <a:r>
              <a:rPr lang="en-US" sz="1200" i="1" u="sng" dirty="0" smtClean="0">
                <a:solidFill>
                  <a:srgbClr val="000000"/>
                </a:solidFill>
                <a:latin typeface="Arial"/>
                <a:ea typeface="ＭＳ Ｐゴシック"/>
                <a:cs typeface="ＭＳ Ｐゴシック"/>
                <a:hlinkClick r:id="rId4"/>
              </a:rPr>
              <a:t>2012.11.001</a:t>
            </a:r>
            <a:r>
              <a:rPr lang="en-US" sz="1200" dirty="0" smtClean="0">
                <a:solidFill>
                  <a:srgbClr val="000000"/>
                </a:solidFill>
                <a:latin typeface="Arial"/>
                <a:ea typeface="ＭＳ Ｐゴシック"/>
                <a:cs typeface="ＭＳ Ｐゴシック"/>
              </a:rPr>
              <a:t> </a:t>
            </a:r>
            <a:endParaRPr lang="en-US" sz="1200" i="1" dirty="0">
              <a:solidFill>
                <a:srgbClr val="000000"/>
              </a:solidFill>
              <a:latin typeface="Arial"/>
              <a:ea typeface="ＭＳ Ｐゴシック"/>
              <a:cs typeface="ＭＳ Ｐゴシック"/>
            </a:endParaRPr>
          </a:p>
        </p:txBody>
      </p:sp>
      <p:sp>
        <p:nvSpPr>
          <p:cNvPr id="7" name="TextBox 6"/>
          <p:cNvSpPr txBox="1"/>
          <p:nvPr/>
        </p:nvSpPr>
        <p:spPr>
          <a:xfrm>
            <a:off x="157969" y="4070344"/>
            <a:ext cx="3850470" cy="276999"/>
          </a:xfrm>
          <a:prstGeom prst="rect">
            <a:avLst/>
          </a:prstGeom>
          <a:noFill/>
        </p:spPr>
        <p:txBody>
          <a:bodyPr wrap="none" rtlCol="0">
            <a:spAutoFit/>
          </a:bodyPr>
          <a:lstStyle/>
          <a:p>
            <a:r>
              <a:rPr lang="en-US" sz="1200" i="1" dirty="0" smtClean="0">
                <a:solidFill>
                  <a:srgbClr val="000000"/>
                </a:solidFill>
                <a:latin typeface="Arial"/>
                <a:ea typeface="ＭＳ Ｐゴシック"/>
                <a:cs typeface="ＭＳ Ｐゴシック"/>
              </a:rPr>
              <a:t> Yu Huang et </a:t>
            </a:r>
            <a:r>
              <a:rPr lang="en-US" sz="1200" i="1" dirty="0">
                <a:solidFill>
                  <a:srgbClr val="000000"/>
                </a:solidFill>
                <a:latin typeface="Arial"/>
                <a:ea typeface="ＭＳ Ｐゴシック"/>
                <a:cs typeface="ＭＳ Ｐゴシック"/>
              </a:rPr>
              <a:t>al (</a:t>
            </a:r>
            <a:r>
              <a:rPr lang="en-US" sz="1200" i="1" dirty="0" smtClean="0">
                <a:solidFill>
                  <a:srgbClr val="000000"/>
                </a:solidFill>
                <a:latin typeface="Arial"/>
                <a:ea typeface="ＭＳ Ｐゴシック"/>
                <a:cs typeface="ＭＳ Ｐゴシック"/>
              </a:rPr>
              <a:t>2013) G-cubed </a:t>
            </a:r>
            <a:r>
              <a:rPr lang="fr-FR" sz="1200" i="1" dirty="0" smtClean="0">
                <a:hlinkClick r:id="rId5" action="ppaction://hlinkfile"/>
              </a:rPr>
              <a:t>10.1002</a:t>
            </a:r>
            <a:r>
              <a:rPr lang="fr-FR" sz="1200" i="1" dirty="0">
                <a:hlinkClick r:id="rId5" action="ppaction://hlinkfile"/>
              </a:rPr>
              <a:t>/ggge.</a:t>
            </a:r>
            <a:r>
              <a:rPr lang="fr-FR" sz="1200" i="1" dirty="0" smtClean="0">
                <a:hlinkClick r:id="rId5" action="ppaction://hlinkfile"/>
              </a:rPr>
              <a:t>20129</a:t>
            </a:r>
            <a:endParaRPr lang="fr-FR" sz="1200" i="1" dirty="0" smtClean="0"/>
          </a:p>
        </p:txBody>
      </p:sp>
      <p:sp>
        <p:nvSpPr>
          <p:cNvPr id="8" name="TextBox 7"/>
          <p:cNvSpPr txBox="1"/>
          <p:nvPr/>
        </p:nvSpPr>
        <p:spPr>
          <a:xfrm>
            <a:off x="4917841" y="1264792"/>
            <a:ext cx="3720089" cy="584776"/>
          </a:xfrm>
          <a:prstGeom prst="rect">
            <a:avLst/>
          </a:prstGeom>
          <a:noFill/>
        </p:spPr>
        <p:txBody>
          <a:bodyPr wrap="none" rtlCol="0">
            <a:spAutoFit/>
          </a:bodyPr>
          <a:lstStyle/>
          <a:p>
            <a:r>
              <a:rPr lang="en-US" sz="3200" dirty="0" smtClean="0">
                <a:solidFill>
                  <a:srgbClr val="000000"/>
                </a:solidFill>
                <a:latin typeface="Arial"/>
                <a:ea typeface="ＭＳ Ｐゴシック"/>
                <a:cs typeface="ＭＳ Ｐゴシック"/>
              </a:rPr>
              <a:t>Total </a:t>
            </a:r>
            <a:r>
              <a:rPr lang="en-US" sz="3200" dirty="0">
                <a:solidFill>
                  <a:srgbClr val="000000"/>
                </a:solidFill>
                <a:latin typeface="Arial"/>
                <a:ea typeface="ＭＳ Ｐゴシック"/>
                <a:cs typeface="ＭＳ Ｐゴシック"/>
              </a:rPr>
              <a:t>f</a:t>
            </a:r>
            <a:r>
              <a:rPr lang="en-US" sz="3200" dirty="0" smtClean="0">
                <a:solidFill>
                  <a:srgbClr val="000000"/>
                </a:solidFill>
                <a:latin typeface="Arial"/>
                <a:ea typeface="ＭＳ Ｐゴシック"/>
                <a:cs typeface="ＭＳ Ｐゴシック"/>
              </a:rPr>
              <a:t>lux at surface</a:t>
            </a:r>
          </a:p>
        </p:txBody>
      </p:sp>
      <p:sp>
        <p:nvSpPr>
          <p:cNvPr id="9" name="TextBox 8"/>
          <p:cNvSpPr txBox="1"/>
          <p:nvPr/>
        </p:nvSpPr>
        <p:spPr>
          <a:xfrm>
            <a:off x="4999027" y="1849568"/>
            <a:ext cx="2872857" cy="707886"/>
          </a:xfrm>
          <a:prstGeom prst="rect">
            <a:avLst/>
          </a:prstGeom>
          <a:noFill/>
        </p:spPr>
        <p:txBody>
          <a:bodyPr wrap="square" rtlCol="0">
            <a:spAutoFit/>
          </a:bodyPr>
          <a:lstStyle/>
          <a:p>
            <a:r>
              <a:rPr lang="en-US" sz="2000" i="1" dirty="0" smtClean="0">
                <a:solidFill>
                  <a:srgbClr val="000000"/>
                </a:solidFill>
                <a:latin typeface="Arial"/>
                <a:ea typeface="ＭＳ Ｐゴシック"/>
                <a:cs typeface="ＭＳ Ｐゴシック"/>
              </a:rPr>
              <a:t>dominated by Continental crust</a:t>
            </a:r>
            <a:endParaRPr lang="en-US" sz="2000" i="1" dirty="0">
              <a:solidFill>
                <a:srgbClr val="000000"/>
              </a:solidFill>
              <a:latin typeface="Arial"/>
              <a:ea typeface="ＭＳ Ｐゴシック"/>
              <a:cs typeface="ＭＳ Ｐゴシック"/>
            </a:endParaRPr>
          </a:p>
        </p:txBody>
      </p:sp>
      <p:sp>
        <p:nvSpPr>
          <p:cNvPr id="10" name="TextBox 9"/>
          <p:cNvSpPr txBox="1"/>
          <p:nvPr/>
        </p:nvSpPr>
        <p:spPr>
          <a:xfrm>
            <a:off x="1790965" y="5777645"/>
            <a:ext cx="2872857" cy="707886"/>
          </a:xfrm>
          <a:prstGeom prst="rect">
            <a:avLst/>
          </a:prstGeom>
          <a:noFill/>
        </p:spPr>
        <p:txBody>
          <a:bodyPr wrap="square" rtlCol="0">
            <a:spAutoFit/>
          </a:bodyPr>
          <a:lstStyle/>
          <a:p>
            <a:r>
              <a:rPr lang="en-US" sz="2000" i="1" dirty="0" smtClean="0">
                <a:solidFill>
                  <a:srgbClr val="000000"/>
                </a:solidFill>
                <a:latin typeface="Arial"/>
                <a:ea typeface="ＭＳ Ｐゴシック"/>
                <a:cs typeface="ＭＳ Ｐゴシック"/>
              </a:rPr>
              <a:t>dominated by </a:t>
            </a:r>
          </a:p>
          <a:p>
            <a:r>
              <a:rPr lang="en-US" sz="2000" i="1" dirty="0">
                <a:solidFill>
                  <a:srgbClr val="000000"/>
                </a:solidFill>
                <a:latin typeface="Arial"/>
                <a:ea typeface="ＭＳ Ｐゴシック"/>
                <a:cs typeface="ＭＳ Ｐゴシック"/>
              </a:rPr>
              <a:t>d</a:t>
            </a:r>
            <a:r>
              <a:rPr lang="en-US" sz="2000" i="1" dirty="0" smtClean="0">
                <a:solidFill>
                  <a:srgbClr val="000000"/>
                </a:solidFill>
                <a:latin typeface="Arial"/>
                <a:ea typeface="ＭＳ Ｐゴシック"/>
                <a:cs typeface="ＭＳ Ｐゴシック"/>
              </a:rPr>
              <a:t>eep mantle structures</a:t>
            </a:r>
            <a:endParaRPr lang="en-US" sz="2000" i="1" dirty="0">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33138969"/>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del_predic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0" y="36480"/>
            <a:ext cx="6321490" cy="6858000"/>
          </a:xfrm>
          <a:prstGeom prst="rect">
            <a:avLst/>
          </a:prstGeom>
        </p:spPr>
      </p:pic>
      <p:sp>
        <p:nvSpPr>
          <p:cNvPr id="3" name="TextBox 2"/>
          <p:cNvSpPr txBox="1"/>
          <p:nvPr/>
        </p:nvSpPr>
        <p:spPr>
          <a:xfrm>
            <a:off x="165712" y="93326"/>
            <a:ext cx="3029273" cy="6186309"/>
          </a:xfrm>
          <a:prstGeom prst="rect">
            <a:avLst/>
          </a:prstGeom>
          <a:noFill/>
        </p:spPr>
        <p:txBody>
          <a:bodyPr wrap="square" rtlCol="0">
            <a:spAutoFit/>
          </a:bodyPr>
          <a:lstStyle/>
          <a:p>
            <a:pPr marL="282575" indent="-282575"/>
            <a:r>
              <a:rPr lang="en-US" sz="3200" b="1" dirty="0" smtClean="0"/>
              <a:t>Ocean based experiment!</a:t>
            </a:r>
          </a:p>
          <a:p>
            <a:pPr marL="282575" indent="-282575">
              <a:tabLst>
                <a:tab pos="1651000" algn="l"/>
              </a:tabLst>
            </a:pPr>
            <a:endParaRPr lang="en-US" sz="1000" dirty="0"/>
          </a:p>
          <a:p>
            <a:pPr marL="282575" indent="-282575">
              <a:tabLst>
                <a:tab pos="1651000" algn="l"/>
              </a:tabLst>
            </a:pPr>
            <a:endParaRPr lang="en-US" sz="1000" dirty="0" smtClean="0"/>
          </a:p>
          <a:p>
            <a:pPr marL="282575" indent="-282575">
              <a:buFontTx/>
              <a:buChar char="-"/>
            </a:pPr>
            <a:r>
              <a:rPr lang="en-US" sz="2400" dirty="0" smtClean="0"/>
              <a:t>Neutrino Imaging</a:t>
            </a:r>
          </a:p>
          <a:p>
            <a:endParaRPr lang="en-US" sz="2400" dirty="0">
              <a:sym typeface="Wingdings"/>
            </a:endParaRPr>
          </a:p>
          <a:p>
            <a:r>
              <a:rPr lang="en-US" sz="2400" dirty="0" smtClean="0">
                <a:sym typeface="Wingdings"/>
              </a:rPr>
              <a:t>-   Pacific Transect</a:t>
            </a:r>
          </a:p>
          <a:p>
            <a:endParaRPr lang="en-US" sz="2400" dirty="0">
              <a:sym typeface="Wingdings"/>
            </a:endParaRPr>
          </a:p>
          <a:p>
            <a:pPr marL="342900" indent="-342900">
              <a:buFontTx/>
              <a:buChar char="-"/>
            </a:pPr>
            <a:r>
              <a:rPr lang="en-US" sz="2400" dirty="0" smtClean="0">
                <a:sym typeface="Wingdings"/>
              </a:rPr>
              <a:t>Avoid continents</a:t>
            </a:r>
          </a:p>
          <a:p>
            <a:pPr marL="342900" indent="-342900">
              <a:buFontTx/>
              <a:buChar char="-"/>
            </a:pPr>
            <a:endParaRPr lang="en-US" sz="2400" dirty="0">
              <a:sym typeface="Wingdings"/>
            </a:endParaRPr>
          </a:p>
          <a:p>
            <a:pPr marL="342900" indent="-342900">
              <a:buFontTx/>
              <a:buChar char="-"/>
            </a:pPr>
            <a:r>
              <a:rPr lang="en-US" sz="2400" dirty="0" smtClean="0"/>
              <a:t>4 km depth deployments</a:t>
            </a:r>
          </a:p>
          <a:p>
            <a:pPr marL="342900" indent="-342900">
              <a:buFontTx/>
              <a:buChar char="-"/>
            </a:pPr>
            <a:endParaRPr lang="en-US" sz="2400" dirty="0"/>
          </a:p>
          <a:p>
            <a:pPr marL="342900" indent="-342900">
              <a:buFontTx/>
              <a:buChar char="-"/>
            </a:pPr>
            <a:r>
              <a:rPr lang="en-US" sz="2400" dirty="0" smtClean="0"/>
              <a:t>Map out the Earth’s interior</a:t>
            </a:r>
          </a:p>
          <a:p>
            <a:pPr marL="342900" indent="-342900">
              <a:buFontTx/>
              <a:buChar char="-"/>
            </a:pPr>
            <a:endParaRPr lang="en-US" sz="2400" dirty="0"/>
          </a:p>
          <a:p>
            <a:pPr marL="342900" indent="-342900">
              <a:buFontTx/>
              <a:buChar char="-"/>
            </a:pPr>
            <a:r>
              <a:rPr lang="en-US" sz="2400" dirty="0" smtClean="0"/>
              <a:t>Test Earth models</a:t>
            </a:r>
            <a:endParaRPr lang="en-US" sz="2400" dirty="0"/>
          </a:p>
        </p:txBody>
      </p:sp>
      <p:sp>
        <p:nvSpPr>
          <p:cNvPr id="5" name="Rectangle 4"/>
          <p:cNvSpPr/>
          <p:nvPr/>
        </p:nvSpPr>
        <p:spPr bwMode="auto">
          <a:xfrm>
            <a:off x="2959100" y="93326"/>
            <a:ext cx="292100" cy="3683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6" name="Rectangle 5"/>
          <p:cNvSpPr/>
          <p:nvPr/>
        </p:nvSpPr>
        <p:spPr bwMode="auto">
          <a:xfrm>
            <a:off x="2946400" y="3175000"/>
            <a:ext cx="292100" cy="3683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TextBox 6"/>
          <p:cNvSpPr txBox="1"/>
          <p:nvPr/>
        </p:nvSpPr>
        <p:spPr>
          <a:xfrm>
            <a:off x="41230" y="6557531"/>
            <a:ext cx="3911392" cy="276999"/>
          </a:xfrm>
          <a:prstGeom prst="rect">
            <a:avLst/>
          </a:prstGeom>
          <a:noFill/>
        </p:spPr>
        <p:txBody>
          <a:bodyPr wrap="none" rtlCol="0">
            <a:spAutoFit/>
          </a:bodyPr>
          <a:lstStyle/>
          <a:p>
            <a:r>
              <a:rPr lang="en-US" sz="1200" i="1" dirty="0" err="1">
                <a:solidFill>
                  <a:srgbClr val="000000"/>
                </a:solidFill>
              </a:rPr>
              <a:t>Šrámek</a:t>
            </a:r>
            <a:r>
              <a:rPr lang="en-US" sz="1200" i="1" dirty="0">
                <a:solidFill>
                  <a:srgbClr val="000000"/>
                </a:solidFill>
              </a:rPr>
              <a:t> et al (2013) </a:t>
            </a:r>
            <a:r>
              <a:rPr lang="en-US" sz="1200" i="1" dirty="0" smtClean="0">
                <a:solidFill>
                  <a:srgbClr val="000000"/>
                </a:solidFill>
              </a:rPr>
              <a:t>EPS, </a:t>
            </a:r>
            <a:r>
              <a:rPr lang="en-US" sz="1200" i="1" u="sng" dirty="0">
                <a:solidFill>
                  <a:srgbClr val="000000"/>
                </a:solidFill>
                <a:hlinkClick r:id="rId3"/>
              </a:rPr>
              <a:t>10.1016/j.epsl.2012.11.001</a:t>
            </a:r>
            <a:r>
              <a:rPr lang="en-US" sz="1200" dirty="0">
                <a:solidFill>
                  <a:srgbClr val="000000"/>
                </a:solidFill>
              </a:rPr>
              <a:t> </a:t>
            </a:r>
            <a:endParaRPr lang="en-US" sz="1200" i="1" dirty="0">
              <a:solidFill>
                <a:srgbClr val="000000"/>
              </a:solidFill>
            </a:endParaRPr>
          </a:p>
        </p:txBody>
      </p:sp>
    </p:spTree>
    <p:extLst>
      <p:ext uri="{BB962C8B-B14F-4D97-AF65-F5344CB8AC3E}">
        <p14:creationId xmlns:p14="http://schemas.microsoft.com/office/powerpoint/2010/main" val="19067917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788" y="161803"/>
            <a:ext cx="8953211" cy="6589048"/>
          </a:xfrm>
          <a:prstGeom prst="rect">
            <a:avLst/>
          </a:prstGeom>
          <a:noFill/>
        </p:spPr>
        <p:txBody>
          <a:bodyPr wrap="square" rtlCol="0">
            <a:spAutoFit/>
          </a:bodyPr>
          <a:lstStyle/>
          <a:p>
            <a:pPr marL="282575" indent="-282575">
              <a:lnSpc>
                <a:spcPts val="2880"/>
              </a:lnSpc>
            </a:pPr>
            <a:r>
              <a:rPr lang="en-US" sz="2800" dirty="0" smtClean="0">
                <a:solidFill>
                  <a:prstClr val="black"/>
                </a:solidFill>
                <a:latin typeface="Calibri"/>
              </a:rPr>
              <a:t>SUMMARY </a:t>
            </a:r>
          </a:p>
          <a:p>
            <a:pPr marL="282575" indent="-282575">
              <a:lnSpc>
                <a:spcPts val="2880"/>
              </a:lnSpc>
            </a:pPr>
            <a:r>
              <a:rPr lang="en-US" sz="2800" dirty="0" smtClean="0">
                <a:solidFill>
                  <a:prstClr val="black"/>
                </a:solidFill>
                <a:latin typeface="Calibri"/>
              </a:rPr>
              <a:t>Earth’s radiogenic (</a:t>
            </a:r>
            <a:r>
              <a:rPr lang="en-US" sz="2800" dirty="0" err="1" smtClean="0">
                <a:solidFill>
                  <a:srgbClr val="FF0000"/>
                </a:solidFill>
                <a:latin typeface="Calibri"/>
              </a:rPr>
              <a:t>Th</a:t>
            </a:r>
            <a:r>
              <a:rPr lang="en-US" sz="2800" dirty="0" smtClean="0">
                <a:solidFill>
                  <a:srgbClr val="FF0000"/>
                </a:solidFill>
                <a:latin typeface="Calibri"/>
              </a:rPr>
              <a:t> &amp; U</a:t>
            </a:r>
            <a:r>
              <a:rPr lang="en-US" sz="2800" dirty="0" smtClean="0">
                <a:solidFill>
                  <a:prstClr val="black"/>
                </a:solidFill>
                <a:latin typeface="Calibri"/>
              </a:rPr>
              <a:t>) power </a:t>
            </a:r>
          </a:p>
          <a:p>
            <a:pPr marL="282575" indent="-282575">
              <a:lnSpc>
                <a:spcPts val="2880"/>
              </a:lnSpc>
            </a:pPr>
            <a:r>
              <a:rPr lang="en-US" sz="2800" b="1" dirty="0">
                <a:solidFill>
                  <a:prstClr val="black"/>
                </a:solidFill>
                <a:latin typeface="Calibri"/>
              </a:rPr>
              <a:t>	</a:t>
            </a:r>
            <a:r>
              <a:rPr lang="en-US" sz="2800" b="1" dirty="0" smtClean="0">
                <a:solidFill>
                  <a:srgbClr val="FF0000"/>
                </a:solidFill>
                <a:latin typeface="Calibri"/>
              </a:rPr>
              <a:t>22 ± 12 TW </a:t>
            </a:r>
            <a:r>
              <a:rPr lang="en-US" sz="2800" dirty="0" smtClean="0">
                <a:solidFill>
                  <a:prstClr val="black"/>
                </a:solidFill>
                <a:latin typeface="Calibri"/>
              </a:rPr>
              <a:t>- </a:t>
            </a:r>
            <a:r>
              <a:rPr lang="en-US" sz="2800" dirty="0" err="1" smtClean="0">
                <a:solidFill>
                  <a:prstClr val="black"/>
                </a:solidFill>
                <a:latin typeface="Calibri"/>
              </a:rPr>
              <a:t>Borexino</a:t>
            </a:r>
            <a:r>
              <a:rPr lang="en-US" sz="2800" dirty="0" smtClean="0">
                <a:solidFill>
                  <a:prstClr val="black"/>
                </a:solidFill>
                <a:latin typeface="Calibri"/>
              </a:rPr>
              <a:t>       </a:t>
            </a:r>
            <a:r>
              <a:rPr lang="en-US" sz="2800" b="1" dirty="0" smtClean="0">
                <a:solidFill>
                  <a:prstClr val="black"/>
                </a:solidFill>
                <a:latin typeface="Calibri"/>
              </a:rPr>
              <a:t> </a:t>
            </a:r>
            <a:r>
              <a:rPr lang="en-US" sz="2800" b="1" dirty="0" smtClean="0">
                <a:solidFill>
                  <a:srgbClr val="FF0000"/>
                </a:solidFill>
                <a:latin typeface="Calibri"/>
              </a:rPr>
              <a:t>11.2        TW </a:t>
            </a:r>
            <a:r>
              <a:rPr lang="en-US" sz="2800" dirty="0">
                <a:solidFill>
                  <a:prstClr val="black"/>
                </a:solidFill>
                <a:latin typeface="Calibri"/>
              </a:rPr>
              <a:t>- </a:t>
            </a:r>
            <a:r>
              <a:rPr lang="en-US" sz="2800" dirty="0" err="1" smtClean="0">
                <a:solidFill>
                  <a:prstClr val="black"/>
                </a:solidFill>
                <a:latin typeface="Calibri"/>
              </a:rPr>
              <a:t>KamLAND</a:t>
            </a:r>
            <a:endParaRPr lang="en-US" sz="2800" dirty="0" smtClean="0">
              <a:solidFill>
                <a:srgbClr val="FF0000"/>
              </a:solidFill>
              <a:latin typeface="Calibri"/>
            </a:endParaRPr>
          </a:p>
          <a:p>
            <a:pPr marL="282575" indent="-282575">
              <a:lnSpc>
                <a:spcPts val="2880"/>
              </a:lnSpc>
            </a:pPr>
            <a:endParaRPr lang="en-US" sz="1400" dirty="0" smtClean="0">
              <a:solidFill>
                <a:prstClr val="black"/>
              </a:solidFill>
              <a:latin typeface="Calibri"/>
            </a:endParaRPr>
          </a:p>
          <a:p>
            <a:pPr marL="282575" indent="-282575">
              <a:lnSpc>
                <a:spcPts val="2880"/>
              </a:lnSpc>
            </a:pPr>
            <a:r>
              <a:rPr lang="en-US" sz="2800" u="sng" dirty="0" smtClean="0">
                <a:solidFill>
                  <a:prstClr val="black"/>
                </a:solidFill>
                <a:latin typeface="Calibri"/>
              </a:rPr>
              <a:t>Prediction</a:t>
            </a:r>
            <a:r>
              <a:rPr lang="en-US" sz="2800" dirty="0" smtClean="0">
                <a:solidFill>
                  <a:prstClr val="black"/>
                </a:solidFill>
                <a:latin typeface="Calibri"/>
              </a:rPr>
              <a:t>: models range from </a:t>
            </a:r>
            <a:r>
              <a:rPr lang="en-US" sz="2800" b="1" dirty="0">
                <a:solidFill>
                  <a:srgbClr val="FF0000"/>
                </a:solidFill>
                <a:latin typeface="Calibri"/>
              </a:rPr>
              <a:t>8</a:t>
            </a:r>
            <a:r>
              <a:rPr lang="en-US" sz="2800" b="1" dirty="0" smtClean="0">
                <a:solidFill>
                  <a:srgbClr val="FF0000"/>
                </a:solidFill>
                <a:latin typeface="Calibri"/>
              </a:rPr>
              <a:t> to 28 TW</a:t>
            </a:r>
            <a:r>
              <a:rPr lang="en-US" sz="2800" dirty="0" smtClean="0">
                <a:solidFill>
                  <a:srgbClr val="FF0000"/>
                </a:solidFill>
                <a:latin typeface="Calibri"/>
              </a:rPr>
              <a:t> </a:t>
            </a:r>
            <a:r>
              <a:rPr lang="en-US" sz="2800" dirty="0" smtClean="0">
                <a:solidFill>
                  <a:prstClr val="black"/>
                </a:solidFill>
                <a:latin typeface="Calibri"/>
              </a:rPr>
              <a:t>(for </a:t>
            </a:r>
            <a:r>
              <a:rPr lang="en-US" sz="2800" dirty="0" err="1" smtClean="0">
                <a:solidFill>
                  <a:prstClr val="black"/>
                </a:solidFill>
                <a:latin typeface="Calibri"/>
              </a:rPr>
              <a:t>Th</a:t>
            </a:r>
            <a:r>
              <a:rPr lang="en-US" sz="2800" dirty="0" smtClean="0">
                <a:solidFill>
                  <a:prstClr val="black"/>
                </a:solidFill>
                <a:latin typeface="Calibri"/>
              </a:rPr>
              <a:t> </a:t>
            </a:r>
            <a:r>
              <a:rPr lang="en-US" sz="2800" dirty="0">
                <a:solidFill>
                  <a:prstClr val="black"/>
                </a:solidFill>
                <a:latin typeface="Calibri"/>
              </a:rPr>
              <a:t>&amp; </a:t>
            </a:r>
            <a:r>
              <a:rPr lang="en-US" sz="2800" dirty="0" smtClean="0">
                <a:solidFill>
                  <a:prstClr val="black"/>
                </a:solidFill>
                <a:latin typeface="Calibri"/>
              </a:rPr>
              <a:t>U)</a:t>
            </a:r>
            <a:endParaRPr lang="en-US" sz="2800" b="1" dirty="0" smtClean="0">
              <a:solidFill>
                <a:prstClr val="black"/>
              </a:solidFill>
              <a:latin typeface="Calibri"/>
            </a:endParaRPr>
          </a:p>
          <a:p>
            <a:pPr>
              <a:lnSpc>
                <a:spcPts val="2880"/>
              </a:lnSpc>
            </a:pPr>
            <a:endParaRPr lang="en-US" sz="1400" dirty="0" smtClean="0">
              <a:solidFill>
                <a:prstClr val="black"/>
              </a:solidFill>
              <a:latin typeface="Calibri"/>
            </a:endParaRPr>
          </a:p>
          <a:p>
            <a:pPr marL="282575" indent="-282575">
              <a:lnSpc>
                <a:spcPts val="2880"/>
              </a:lnSpc>
            </a:pPr>
            <a:r>
              <a:rPr lang="en-US" sz="2800" u="sng" dirty="0" smtClean="0">
                <a:solidFill>
                  <a:prstClr val="black"/>
                </a:solidFill>
                <a:latin typeface="Calibri"/>
              </a:rPr>
              <a:t>On-line and next generation experiments</a:t>
            </a:r>
            <a:r>
              <a:rPr lang="en-US" sz="2800" dirty="0" smtClean="0">
                <a:solidFill>
                  <a:prstClr val="black"/>
                </a:solidFill>
                <a:latin typeface="Calibri"/>
              </a:rPr>
              <a:t>: </a:t>
            </a:r>
          </a:p>
          <a:p>
            <a:pPr marL="284163" indent="-284163">
              <a:lnSpc>
                <a:spcPts val="2880"/>
              </a:lnSpc>
              <a:buFontTx/>
              <a:buChar char="-"/>
            </a:pPr>
            <a:r>
              <a:rPr lang="en-US" sz="2800" dirty="0" smtClean="0">
                <a:solidFill>
                  <a:prstClr val="black"/>
                </a:solidFill>
                <a:latin typeface="Calibri"/>
              </a:rPr>
              <a:t>SNO+ online 2015  </a:t>
            </a:r>
            <a:r>
              <a:rPr lang="en-US" sz="2800" dirty="0">
                <a:solidFill>
                  <a:prstClr val="black"/>
                </a:solidFill>
                <a:latin typeface="Calibri"/>
                <a:sym typeface="Wingdings"/>
              </a:rPr>
              <a:t> </a:t>
            </a:r>
            <a:endParaRPr lang="en-US" sz="2800" dirty="0" smtClean="0">
              <a:solidFill>
                <a:prstClr val="black"/>
              </a:solidFill>
              <a:latin typeface="Calibri"/>
            </a:endParaRPr>
          </a:p>
          <a:p>
            <a:pPr marL="284163" indent="-284163">
              <a:lnSpc>
                <a:spcPts val="2880"/>
              </a:lnSpc>
              <a:buFontTx/>
              <a:buChar char="-"/>
            </a:pPr>
            <a:r>
              <a:rPr lang="en-US" sz="2800" b="1" dirty="0" smtClean="0">
                <a:solidFill>
                  <a:srgbClr val="FF0000"/>
                </a:solidFill>
                <a:latin typeface="Calibri"/>
              </a:rPr>
              <a:t>JUNO</a:t>
            </a:r>
            <a:r>
              <a:rPr lang="en-US" sz="2800" dirty="0" smtClean="0">
                <a:solidFill>
                  <a:prstClr val="black"/>
                </a:solidFill>
                <a:latin typeface="Calibri"/>
              </a:rPr>
              <a:t>: 2020, good experiment, big </a:t>
            </a:r>
            <a:r>
              <a:rPr lang="en-US" sz="2800" dirty="0" err="1" smtClean="0">
                <a:solidFill>
                  <a:prstClr val="black"/>
                </a:solidFill>
                <a:latin typeface="Calibri"/>
              </a:rPr>
              <a:t>bkgd</a:t>
            </a:r>
            <a:r>
              <a:rPr lang="en-US" sz="2800" dirty="0" smtClean="0">
                <a:solidFill>
                  <a:prstClr val="black"/>
                </a:solidFill>
                <a:latin typeface="Calibri"/>
              </a:rPr>
              <a:t>, </a:t>
            </a:r>
            <a:r>
              <a:rPr lang="en-US" sz="2800" dirty="0" err="1" smtClean="0">
                <a:solidFill>
                  <a:prstClr val="black"/>
                </a:solidFill>
                <a:latin typeface="Calibri"/>
              </a:rPr>
              <a:t>geonu</a:t>
            </a:r>
            <a:r>
              <a:rPr lang="en-US" sz="2800" dirty="0" smtClean="0">
                <a:solidFill>
                  <a:prstClr val="black"/>
                </a:solidFill>
                <a:latin typeface="Calibri"/>
              </a:rPr>
              <a:t> …</a:t>
            </a:r>
          </a:p>
          <a:p>
            <a:pPr marL="284163" indent="-284163">
              <a:lnSpc>
                <a:spcPts val="2880"/>
              </a:lnSpc>
              <a:buFontTx/>
              <a:buChar char="-"/>
            </a:pPr>
            <a:r>
              <a:rPr lang="en-US" sz="2800" dirty="0" err="1" smtClean="0">
                <a:solidFill>
                  <a:srgbClr val="0000FF"/>
                </a:solidFill>
                <a:latin typeface="Calibri"/>
              </a:rPr>
              <a:t>Hanohano</a:t>
            </a:r>
            <a:r>
              <a:rPr lang="en-US" sz="2800" dirty="0" smtClean="0">
                <a:solidFill>
                  <a:prstClr val="black"/>
                </a:solidFill>
                <a:latin typeface="Calibri"/>
              </a:rPr>
              <a:t>:  this is </a:t>
            </a:r>
            <a:r>
              <a:rPr lang="en-US" sz="2800" b="1" dirty="0" smtClean="0">
                <a:solidFill>
                  <a:srgbClr val="0000FF"/>
                </a:solidFill>
                <a:latin typeface="Calibri"/>
              </a:rPr>
              <a:t>FUNDAMENTAL</a:t>
            </a:r>
            <a:r>
              <a:rPr lang="en-US" sz="2800" dirty="0" smtClean="0">
                <a:solidFill>
                  <a:srgbClr val="0000FF"/>
                </a:solidFill>
                <a:latin typeface="Calibri"/>
              </a:rPr>
              <a:t> </a:t>
            </a:r>
            <a:r>
              <a:rPr lang="en-US" sz="2800" dirty="0" smtClean="0">
                <a:solidFill>
                  <a:prstClr val="black"/>
                </a:solidFill>
                <a:latin typeface="Calibri"/>
              </a:rPr>
              <a:t>for geosciences</a:t>
            </a:r>
          </a:p>
          <a:p>
            <a:pPr>
              <a:lnSpc>
                <a:spcPts val="2880"/>
              </a:lnSpc>
            </a:pPr>
            <a:r>
              <a:rPr lang="en-US" sz="2800" dirty="0" smtClean="0">
                <a:solidFill>
                  <a:prstClr val="black"/>
                </a:solidFill>
                <a:latin typeface="Calibri"/>
              </a:rPr>
              <a:t>         </a:t>
            </a:r>
            <a:r>
              <a:rPr lang="en-US" sz="2800" i="1" dirty="0" smtClean="0">
                <a:solidFill>
                  <a:srgbClr val="0000FF"/>
                </a:solidFill>
                <a:latin typeface="Calibri"/>
              </a:rPr>
              <a:t>Geology </a:t>
            </a:r>
            <a:r>
              <a:rPr lang="en-US" sz="2800" i="1" dirty="0">
                <a:solidFill>
                  <a:srgbClr val="0000FF"/>
                </a:solidFill>
                <a:latin typeface="Calibri"/>
              </a:rPr>
              <a:t>must participate </a:t>
            </a:r>
            <a:r>
              <a:rPr lang="en-US" sz="2800" i="1" dirty="0" smtClean="0">
                <a:solidFill>
                  <a:srgbClr val="0000FF"/>
                </a:solidFill>
                <a:latin typeface="Calibri"/>
              </a:rPr>
              <a:t>&amp; contribute </a:t>
            </a:r>
            <a:r>
              <a:rPr lang="en-US" sz="2800" i="1" dirty="0">
                <a:solidFill>
                  <a:srgbClr val="0000FF"/>
                </a:solidFill>
                <a:latin typeface="Calibri"/>
              </a:rPr>
              <a:t>to the </a:t>
            </a:r>
            <a:r>
              <a:rPr lang="en-US" sz="2800" i="1" dirty="0" smtClean="0">
                <a:solidFill>
                  <a:srgbClr val="0000FF"/>
                </a:solidFill>
                <a:latin typeface="Calibri"/>
              </a:rPr>
              <a:t>cost</a:t>
            </a:r>
          </a:p>
          <a:p>
            <a:pPr>
              <a:lnSpc>
                <a:spcPts val="0"/>
              </a:lnSpc>
            </a:pPr>
            <a:r>
              <a:rPr lang="en-US" sz="2400" dirty="0" smtClean="0">
                <a:solidFill>
                  <a:srgbClr val="FF0000"/>
                </a:solidFill>
                <a:latin typeface="Calibri"/>
              </a:rPr>
              <a:t> </a:t>
            </a:r>
            <a:r>
              <a:rPr lang="en-US" sz="800" dirty="0" smtClean="0">
                <a:solidFill>
                  <a:srgbClr val="FF0000"/>
                </a:solidFill>
                <a:latin typeface="Calibri"/>
              </a:rPr>
              <a:t>   </a:t>
            </a:r>
          </a:p>
          <a:p>
            <a:pPr>
              <a:lnSpc>
                <a:spcPts val="2880"/>
              </a:lnSpc>
            </a:pPr>
            <a:endParaRPr lang="en-US" sz="800" dirty="0">
              <a:solidFill>
                <a:prstClr val="black"/>
              </a:solidFill>
              <a:latin typeface="Calibri"/>
            </a:endParaRPr>
          </a:p>
          <a:p>
            <a:pPr>
              <a:lnSpc>
                <a:spcPts val="2880"/>
              </a:lnSpc>
            </a:pPr>
            <a:r>
              <a:rPr lang="en-US" sz="4000" dirty="0" smtClean="0">
                <a:solidFill>
                  <a:srgbClr val="FF0000"/>
                </a:solidFill>
                <a:latin typeface="Calibri"/>
              </a:rPr>
              <a:t>Future</a:t>
            </a:r>
            <a:r>
              <a:rPr lang="en-US" sz="2800" dirty="0">
                <a:solidFill>
                  <a:srgbClr val="FF0000"/>
                </a:solidFill>
                <a:latin typeface="Calibri"/>
              </a:rPr>
              <a:t>: </a:t>
            </a:r>
            <a:endParaRPr lang="en-US" sz="2800" dirty="0" smtClean="0">
              <a:solidFill>
                <a:srgbClr val="FF0000"/>
              </a:solidFill>
              <a:latin typeface="Calibri"/>
            </a:endParaRPr>
          </a:p>
          <a:p>
            <a:pPr marL="282575" indent="-282575">
              <a:buFontTx/>
              <a:buChar char="-"/>
            </a:pPr>
            <a:r>
              <a:rPr lang="en-US" sz="5400" dirty="0" smtClean="0">
                <a:solidFill>
                  <a:srgbClr val="FF0000"/>
                </a:solidFill>
                <a:latin typeface="Calibri"/>
              </a:rPr>
              <a:t>Neutrino Imaging of Earth’s </a:t>
            </a:r>
            <a:r>
              <a:rPr lang="en-US" sz="5400" dirty="0">
                <a:solidFill>
                  <a:srgbClr val="FF0000"/>
                </a:solidFill>
                <a:latin typeface="Calibri"/>
              </a:rPr>
              <a:t>deep interior  </a:t>
            </a:r>
            <a:r>
              <a:rPr lang="en-US" sz="5400" dirty="0" smtClean="0">
                <a:solidFill>
                  <a:prstClr val="black"/>
                </a:solidFill>
                <a:latin typeface="Calibri"/>
                <a:sym typeface="Wingdings"/>
              </a:rPr>
              <a:t> </a:t>
            </a:r>
            <a:endParaRPr lang="en-US" sz="5400" dirty="0">
              <a:solidFill>
                <a:prstClr val="black"/>
              </a:solidFill>
              <a:latin typeface="Calibri"/>
            </a:endParaRPr>
          </a:p>
        </p:txBody>
      </p:sp>
      <p:cxnSp>
        <p:nvCxnSpPr>
          <p:cNvPr id="6" name="Straight Connector 5"/>
          <p:cNvCxnSpPr/>
          <p:nvPr/>
        </p:nvCxnSpPr>
        <p:spPr>
          <a:xfrm flipH="1">
            <a:off x="366231" y="4465051"/>
            <a:ext cx="795672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010284" y="781087"/>
            <a:ext cx="646331" cy="646331"/>
          </a:xfrm>
          <a:prstGeom prst="rect">
            <a:avLst/>
          </a:prstGeom>
          <a:noFill/>
        </p:spPr>
        <p:txBody>
          <a:bodyPr wrap="none" rtlCol="0">
            <a:spAutoFit/>
          </a:bodyPr>
          <a:lstStyle/>
          <a:p>
            <a:pPr algn="r"/>
            <a:r>
              <a:rPr lang="en-US" dirty="0" smtClean="0">
                <a:solidFill>
                  <a:srgbClr val="FF0000"/>
                </a:solidFill>
                <a:latin typeface="Calibri"/>
              </a:rPr>
              <a:t>+ 7.9</a:t>
            </a:r>
          </a:p>
          <a:p>
            <a:pPr algn="r"/>
            <a:r>
              <a:rPr lang="en-US" dirty="0" smtClean="0">
                <a:solidFill>
                  <a:srgbClr val="FF0000"/>
                </a:solidFill>
                <a:latin typeface="Calibri"/>
              </a:rPr>
              <a:t>- 5.1</a:t>
            </a:r>
            <a:endParaRPr lang="en-US" dirty="0">
              <a:solidFill>
                <a:srgbClr val="FF0000"/>
              </a:solidFill>
              <a:latin typeface="Calibri"/>
            </a:endParaRPr>
          </a:p>
        </p:txBody>
      </p:sp>
    </p:spTree>
    <p:extLst>
      <p:ext uri="{BB962C8B-B14F-4D97-AF65-F5344CB8AC3E}">
        <p14:creationId xmlns:p14="http://schemas.microsoft.com/office/powerpoint/2010/main" val="2045434366"/>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093" y="54309"/>
            <a:ext cx="8688396" cy="584776"/>
          </a:xfrm>
          <a:prstGeom prst="rect">
            <a:avLst/>
          </a:prstGeom>
          <a:noFill/>
        </p:spPr>
        <p:txBody>
          <a:bodyPr wrap="none" rtlCol="0">
            <a:spAutoFit/>
          </a:bodyPr>
          <a:lstStyle/>
          <a:p>
            <a:r>
              <a:rPr lang="en-US" sz="3200" b="1" dirty="0" smtClean="0">
                <a:solidFill>
                  <a:srgbClr val="FF0000"/>
                </a:solidFill>
              </a:rPr>
              <a:t>Geoneutrinos: ongoing efforts and wish list</a:t>
            </a:r>
            <a:endParaRPr lang="en-US" sz="3200" b="1" dirty="0">
              <a:solidFill>
                <a:srgbClr val="FF0000"/>
              </a:solidFill>
            </a:endParaRPr>
          </a:p>
        </p:txBody>
      </p:sp>
      <p:pic>
        <p:nvPicPr>
          <p:cNvPr id="6" name="Picture 5" descr="Wik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1808"/>
            <a:ext cx="7991605" cy="6045277"/>
          </a:xfrm>
          <a:prstGeom prst="rect">
            <a:avLst/>
          </a:prstGeom>
        </p:spPr>
      </p:pic>
      <p:sp>
        <p:nvSpPr>
          <p:cNvPr id="7" name="TextBox 6"/>
          <p:cNvSpPr txBox="1"/>
          <p:nvPr/>
        </p:nvSpPr>
        <p:spPr>
          <a:xfrm>
            <a:off x="5536395" y="857572"/>
            <a:ext cx="3607606" cy="1815882"/>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dirty="0" smtClean="0">
                <a:solidFill>
                  <a:srgbClr val="FF0000"/>
                </a:solidFill>
              </a:rPr>
              <a:t>- Directionality</a:t>
            </a:r>
          </a:p>
          <a:p>
            <a:r>
              <a:rPr lang="en-US" sz="2800" dirty="0" smtClean="0">
                <a:solidFill>
                  <a:srgbClr val="FF0000"/>
                </a:solidFill>
              </a:rPr>
              <a:t>- </a:t>
            </a:r>
            <a:r>
              <a:rPr lang="en-US" sz="2800" baseline="30000" dirty="0" smtClean="0">
                <a:solidFill>
                  <a:srgbClr val="FF0000"/>
                </a:solidFill>
              </a:rPr>
              <a:t>40</a:t>
            </a:r>
            <a:r>
              <a:rPr lang="en-US" sz="2800" dirty="0" smtClean="0">
                <a:solidFill>
                  <a:srgbClr val="FF0000"/>
                </a:solidFill>
              </a:rPr>
              <a:t>K </a:t>
            </a:r>
            <a:r>
              <a:rPr lang="en-US" sz="2800" dirty="0" err="1" smtClean="0">
                <a:solidFill>
                  <a:srgbClr val="FF0000"/>
                </a:solidFill>
              </a:rPr>
              <a:t>geonus</a:t>
            </a:r>
            <a:endParaRPr lang="en-US" sz="2800" dirty="0" smtClean="0">
              <a:solidFill>
                <a:srgbClr val="FF0000"/>
              </a:solidFill>
            </a:endParaRPr>
          </a:p>
          <a:p>
            <a:pPr>
              <a:tabLst>
                <a:tab pos="176213" algn="l"/>
              </a:tabLst>
            </a:pPr>
            <a:r>
              <a:rPr lang="en-US" sz="2800" dirty="0" smtClean="0">
                <a:solidFill>
                  <a:srgbClr val="FF0000"/>
                </a:solidFill>
              </a:rPr>
              <a:t>- Detecting hidden 	objects in the Earth</a:t>
            </a:r>
            <a:endParaRPr lang="en-US" sz="2800" dirty="0">
              <a:solidFill>
                <a:srgbClr val="FF0000"/>
              </a:solidFill>
            </a:endParaRPr>
          </a:p>
        </p:txBody>
      </p:sp>
      <p:sp>
        <p:nvSpPr>
          <p:cNvPr id="2" name="Rectangle 1"/>
          <p:cNvSpPr/>
          <p:nvPr/>
        </p:nvSpPr>
        <p:spPr>
          <a:xfrm>
            <a:off x="2012788" y="1070030"/>
            <a:ext cx="1970990" cy="369332"/>
          </a:xfrm>
          <a:prstGeom prst="rect">
            <a:avLst/>
          </a:prstGeom>
        </p:spPr>
        <p:txBody>
          <a:bodyPr wrap="none">
            <a:spAutoFit/>
          </a:bodyPr>
          <a:lstStyle/>
          <a:p>
            <a:r>
              <a:rPr lang="en-US" i="1" dirty="0" smtClean="0">
                <a:solidFill>
                  <a:srgbClr val="0000FF"/>
                </a:solidFill>
              </a:rPr>
              <a:t>Out-reach efforts</a:t>
            </a:r>
            <a:endParaRPr lang="en-US" i="1" dirty="0">
              <a:solidFill>
                <a:srgbClr val="0000FF"/>
              </a:solidFill>
            </a:endParaRPr>
          </a:p>
        </p:txBody>
      </p:sp>
    </p:spTree>
    <p:extLst>
      <p:ext uri="{BB962C8B-B14F-4D97-AF65-F5344CB8AC3E}">
        <p14:creationId xmlns:p14="http://schemas.microsoft.com/office/powerpoint/2010/main" val="3206589203"/>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isa.gif"/>
          <p:cNvPicPr>
            <a:picLocks noChangeAspect="1"/>
          </p:cNvPicPr>
          <p:nvPr/>
        </p:nvPicPr>
        <p:blipFill>
          <a:blip r:embed="rId2"/>
          <a:stretch>
            <a:fillRect/>
          </a:stretch>
        </p:blipFill>
        <p:spPr>
          <a:xfrm>
            <a:off x="7775216" y="5270500"/>
            <a:ext cx="1016001" cy="1476746"/>
          </a:xfrm>
          <a:prstGeom prst="rect">
            <a:avLst/>
          </a:prstGeom>
        </p:spPr>
      </p:pic>
      <p:sp>
        <p:nvSpPr>
          <p:cNvPr id="2" name="TextBox 1"/>
          <p:cNvSpPr txBox="1"/>
          <p:nvPr/>
        </p:nvSpPr>
        <p:spPr>
          <a:xfrm>
            <a:off x="453140" y="406112"/>
            <a:ext cx="8267408" cy="584776"/>
          </a:xfrm>
          <a:prstGeom prst="rect">
            <a:avLst/>
          </a:prstGeom>
          <a:noFill/>
        </p:spPr>
        <p:txBody>
          <a:bodyPr wrap="none" rtlCol="0">
            <a:spAutoFit/>
          </a:bodyPr>
          <a:lstStyle/>
          <a:p>
            <a:r>
              <a:rPr lang="en-US" sz="3200" dirty="0" smtClean="0">
                <a:solidFill>
                  <a:srgbClr val="0000FF"/>
                </a:solidFill>
                <a:latin typeface="Arial"/>
                <a:ea typeface="ＭＳ Ｐゴシック"/>
                <a:cs typeface="ＭＳ Ｐゴシック"/>
              </a:rPr>
              <a:t>Disagreement with “chondritic” Earth Models</a:t>
            </a:r>
            <a:endParaRPr lang="en-US" sz="3200" dirty="0">
              <a:solidFill>
                <a:srgbClr val="0000FF"/>
              </a:solidFill>
              <a:latin typeface="Arial"/>
              <a:ea typeface="ＭＳ Ｐゴシック"/>
              <a:cs typeface="ＭＳ Ｐゴシック"/>
            </a:endParaRPr>
          </a:p>
        </p:txBody>
      </p:sp>
      <p:sp>
        <p:nvSpPr>
          <p:cNvPr id="3" name="TextBox 2"/>
          <p:cNvSpPr txBox="1"/>
          <p:nvPr/>
        </p:nvSpPr>
        <p:spPr>
          <a:xfrm>
            <a:off x="628458" y="1447800"/>
            <a:ext cx="7962900" cy="3970318"/>
          </a:xfrm>
          <a:prstGeom prst="rect">
            <a:avLst/>
          </a:prstGeom>
          <a:noFill/>
        </p:spPr>
        <p:txBody>
          <a:bodyPr wrap="square" rtlCol="0">
            <a:spAutoFit/>
          </a:bodyPr>
          <a:lstStyle/>
          <a:p>
            <a:pPr marL="342900" indent="-342900"/>
            <a:r>
              <a:rPr lang="en-US" u="sng" dirty="0">
                <a:solidFill>
                  <a:srgbClr val="000000"/>
                </a:solidFill>
                <a:latin typeface="Arial"/>
                <a:ea typeface="ＭＳ Ｐゴシック"/>
                <a:cs typeface="ＭＳ Ｐゴシック"/>
              </a:rPr>
              <a:t>Murakami et al</a:t>
            </a:r>
            <a:r>
              <a:rPr lang="en-US" dirty="0">
                <a:solidFill>
                  <a:srgbClr val="000000"/>
                </a:solidFill>
                <a:latin typeface="Arial"/>
                <a:ea typeface="ＭＳ Ｐゴシック"/>
                <a:cs typeface="ＭＳ Ｐゴシック"/>
              </a:rPr>
              <a:t> (May - 2012, </a:t>
            </a:r>
            <a:r>
              <a:rPr lang="en-US" i="1" dirty="0">
                <a:solidFill>
                  <a:srgbClr val="000000"/>
                </a:solidFill>
                <a:latin typeface="Arial"/>
                <a:ea typeface="ＭＳ Ｐゴシック"/>
                <a:cs typeface="ＭＳ Ｐゴシック"/>
              </a:rPr>
              <a:t>Nature</a:t>
            </a:r>
            <a:r>
              <a:rPr lang="en-US" dirty="0">
                <a:solidFill>
                  <a:srgbClr val="000000"/>
                </a:solidFill>
                <a:latin typeface="Arial"/>
                <a:ea typeface="ＭＳ Ｐゴシック"/>
                <a:cs typeface="ＭＳ Ｐゴシック"/>
              </a:rPr>
              <a:t>): “…the lower mantle is enriched in silicon … consistent with the [CI] </a:t>
            </a:r>
            <a:r>
              <a:rPr lang="en-US" b="1" dirty="0">
                <a:solidFill>
                  <a:srgbClr val="FF0000"/>
                </a:solidFill>
                <a:latin typeface="Arial"/>
                <a:ea typeface="ＭＳ Ｐゴシック"/>
                <a:cs typeface="ＭＳ Ｐゴシック"/>
              </a:rPr>
              <a:t>chondritic Earth model</a:t>
            </a:r>
            <a:r>
              <a:rPr lang="en-US" dirty="0">
                <a:solidFill>
                  <a:srgbClr val="000000"/>
                </a:solidFill>
                <a:latin typeface="Arial"/>
                <a:ea typeface="ＭＳ Ｐゴシック"/>
                <a:cs typeface="ＭＳ Ｐゴシック"/>
              </a:rPr>
              <a:t>.”</a:t>
            </a:r>
          </a:p>
          <a:p>
            <a:pPr marL="342900" indent="-342900"/>
            <a:endParaRPr lang="en-US" dirty="0">
              <a:solidFill>
                <a:srgbClr val="000000"/>
              </a:solidFill>
              <a:latin typeface="Arial"/>
              <a:ea typeface="ＭＳ Ｐゴシック"/>
              <a:cs typeface="ＭＳ Ｐゴシック"/>
            </a:endParaRPr>
          </a:p>
          <a:p>
            <a:pPr marL="342900" indent="-342900"/>
            <a:r>
              <a:rPr lang="en-US" u="sng" dirty="0">
                <a:solidFill>
                  <a:srgbClr val="000000"/>
                </a:solidFill>
                <a:latin typeface="Arial"/>
                <a:ea typeface="ＭＳ Ｐゴシック"/>
                <a:cs typeface="ＭＳ Ｐゴシック"/>
              </a:rPr>
              <a:t>Campbell and O’Neill </a:t>
            </a:r>
            <a:r>
              <a:rPr lang="en-US" dirty="0">
                <a:solidFill>
                  <a:srgbClr val="000000"/>
                </a:solidFill>
                <a:latin typeface="Arial"/>
                <a:ea typeface="ＭＳ Ｐゴシック"/>
                <a:cs typeface="ＭＳ Ｐゴシック"/>
              </a:rPr>
              <a:t>(March - 2012, </a:t>
            </a:r>
            <a:r>
              <a:rPr lang="en-US" i="1" dirty="0">
                <a:solidFill>
                  <a:srgbClr val="000000"/>
                </a:solidFill>
                <a:latin typeface="Arial"/>
                <a:ea typeface="ＭＳ Ｐゴシック"/>
                <a:cs typeface="ＭＳ Ｐゴシック"/>
              </a:rPr>
              <a:t>Nature</a:t>
            </a:r>
            <a:r>
              <a:rPr lang="en-US" dirty="0">
                <a:solidFill>
                  <a:srgbClr val="000000"/>
                </a:solidFill>
                <a:latin typeface="Arial"/>
                <a:ea typeface="ＭＳ Ｐゴシック"/>
                <a:cs typeface="ＭＳ Ｐゴシック"/>
              </a:rPr>
              <a:t>): “Evidence </a:t>
            </a:r>
            <a:r>
              <a:rPr lang="en-US" b="1" dirty="0">
                <a:solidFill>
                  <a:srgbClr val="FF0000"/>
                </a:solidFill>
                <a:latin typeface="Arial"/>
                <a:ea typeface="ＭＳ Ｐゴシック"/>
                <a:cs typeface="ＭＳ Ｐゴシック"/>
              </a:rPr>
              <a:t>against a chondritic Earth</a:t>
            </a:r>
            <a:r>
              <a:rPr lang="en-US" dirty="0">
                <a:solidFill>
                  <a:srgbClr val="000000"/>
                </a:solidFill>
                <a:latin typeface="Arial"/>
                <a:ea typeface="ＭＳ Ｐゴシック"/>
                <a:cs typeface="ＭＳ Ｐゴシック"/>
              </a:rPr>
              <a:t>”</a:t>
            </a:r>
            <a:endParaRPr lang="en-US" b="1" dirty="0">
              <a:solidFill>
                <a:srgbClr val="FF0000"/>
              </a:solidFill>
              <a:latin typeface="Arial"/>
              <a:ea typeface="ＭＳ Ｐゴシック"/>
              <a:cs typeface="ＭＳ Ｐゴシック"/>
            </a:endParaRPr>
          </a:p>
          <a:p>
            <a:pPr marL="342900" indent="-342900"/>
            <a:endParaRPr lang="en-US" dirty="0">
              <a:solidFill>
                <a:srgbClr val="000000"/>
              </a:solidFill>
              <a:latin typeface="Arial"/>
              <a:ea typeface="ＭＳ Ｐゴシック"/>
              <a:cs typeface="ＭＳ Ｐゴシック"/>
            </a:endParaRPr>
          </a:p>
          <a:p>
            <a:pPr marL="342900" indent="-342900"/>
            <a:r>
              <a:rPr lang="en-US" u="sng" dirty="0">
                <a:solidFill>
                  <a:srgbClr val="000000"/>
                </a:solidFill>
                <a:latin typeface="Arial"/>
                <a:ea typeface="ＭＳ Ｐゴシック"/>
                <a:cs typeface="ＭＳ Ｐゴシック"/>
              </a:rPr>
              <a:t>Zhang et al </a:t>
            </a:r>
            <a:r>
              <a:rPr lang="en-US" dirty="0">
                <a:solidFill>
                  <a:srgbClr val="000000"/>
                </a:solidFill>
                <a:latin typeface="Arial"/>
                <a:ea typeface="ＭＳ Ｐゴシック"/>
                <a:cs typeface="ＭＳ Ｐゴシック"/>
              </a:rPr>
              <a:t>(March - 2012, </a:t>
            </a:r>
            <a:r>
              <a:rPr lang="en-US" i="1" dirty="0">
                <a:solidFill>
                  <a:srgbClr val="000000"/>
                </a:solidFill>
                <a:latin typeface="Arial"/>
                <a:ea typeface="ＭＳ Ｐゴシック"/>
                <a:cs typeface="ＭＳ Ｐゴシック"/>
              </a:rPr>
              <a:t>Nature </a:t>
            </a:r>
            <a:r>
              <a:rPr lang="en-US" i="1" dirty="0" err="1">
                <a:solidFill>
                  <a:srgbClr val="000000"/>
                </a:solidFill>
                <a:latin typeface="Arial"/>
                <a:ea typeface="ＭＳ Ｐゴシック"/>
                <a:cs typeface="ＭＳ Ｐゴシック"/>
              </a:rPr>
              <a:t>Geoscience</a:t>
            </a:r>
            <a:r>
              <a:rPr lang="en-US" dirty="0">
                <a:solidFill>
                  <a:srgbClr val="000000"/>
                </a:solidFill>
                <a:latin typeface="Arial"/>
                <a:ea typeface="ＭＳ Ｐゴシック"/>
                <a:cs typeface="ＭＳ Ｐゴシック"/>
              </a:rPr>
              <a:t>): The Ti isotopic composition of the </a:t>
            </a:r>
            <a:r>
              <a:rPr lang="en-US" b="1" dirty="0">
                <a:solidFill>
                  <a:srgbClr val="FF0000"/>
                </a:solidFill>
                <a:latin typeface="Arial"/>
                <a:ea typeface="ＭＳ Ｐゴシック"/>
                <a:cs typeface="ＭＳ Ｐゴシック"/>
              </a:rPr>
              <a:t>Earth and Moon overlaps that of </a:t>
            </a:r>
            <a:r>
              <a:rPr lang="en-US" b="1" dirty="0" err="1">
                <a:solidFill>
                  <a:srgbClr val="FF0000"/>
                </a:solidFill>
                <a:latin typeface="Arial"/>
                <a:ea typeface="ＭＳ Ｐゴシック"/>
                <a:cs typeface="ＭＳ Ｐゴシック"/>
              </a:rPr>
              <a:t>enstatite</a:t>
            </a:r>
            <a:r>
              <a:rPr lang="en-US" b="1" dirty="0">
                <a:solidFill>
                  <a:srgbClr val="FF0000"/>
                </a:solidFill>
                <a:latin typeface="Arial"/>
                <a:ea typeface="ＭＳ Ｐゴシック"/>
                <a:cs typeface="ＭＳ Ｐゴシック"/>
              </a:rPr>
              <a:t> chondrites</a:t>
            </a:r>
            <a:r>
              <a:rPr lang="en-US" dirty="0">
                <a:solidFill>
                  <a:srgbClr val="000000"/>
                </a:solidFill>
                <a:latin typeface="Arial"/>
                <a:ea typeface="ＭＳ Ｐゴシック"/>
                <a:cs typeface="ＭＳ Ｐゴシック"/>
              </a:rPr>
              <a:t>. </a:t>
            </a:r>
          </a:p>
          <a:p>
            <a:pPr marL="342900" indent="-342900"/>
            <a:endParaRPr lang="en-US" dirty="0">
              <a:solidFill>
                <a:srgbClr val="000000"/>
              </a:solidFill>
              <a:latin typeface="Arial"/>
              <a:ea typeface="ＭＳ Ｐゴシック"/>
              <a:cs typeface="ＭＳ Ｐゴシック"/>
            </a:endParaRPr>
          </a:p>
          <a:p>
            <a:pPr marL="342900" indent="-342900"/>
            <a:r>
              <a:rPr lang="en-US" u="sng" dirty="0" err="1">
                <a:solidFill>
                  <a:srgbClr val="000000"/>
                </a:solidFill>
                <a:latin typeface="Arial"/>
                <a:ea typeface="ＭＳ Ｐゴシック"/>
                <a:cs typeface="ＭＳ Ｐゴシック"/>
              </a:rPr>
              <a:t>Fitoussi</a:t>
            </a:r>
            <a:r>
              <a:rPr lang="en-US" u="sng" dirty="0">
                <a:solidFill>
                  <a:srgbClr val="000000"/>
                </a:solidFill>
                <a:latin typeface="Arial"/>
                <a:ea typeface="ＭＳ Ｐゴシック"/>
                <a:cs typeface="ＭＳ Ｐゴシック"/>
              </a:rPr>
              <a:t> and Bourdon</a:t>
            </a:r>
            <a:r>
              <a:rPr lang="en-US" dirty="0">
                <a:solidFill>
                  <a:srgbClr val="000000"/>
                </a:solidFill>
                <a:latin typeface="Arial"/>
                <a:ea typeface="ＭＳ Ｐゴシック"/>
                <a:cs typeface="ＭＳ Ｐゴシック"/>
              </a:rPr>
              <a:t> (March - 2012, </a:t>
            </a:r>
            <a:r>
              <a:rPr lang="en-US" i="1" dirty="0">
                <a:solidFill>
                  <a:srgbClr val="000000"/>
                </a:solidFill>
                <a:latin typeface="Arial"/>
                <a:ea typeface="ＭＳ Ｐゴシック"/>
                <a:cs typeface="ＭＳ Ｐゴシック"/>
              </a:rPr>
              <a:t>Science</a:t>
            </a:r>
            <a:r>
              <a:rPr lang="en-US" dirty="0">
                <a:solidFill>
                  <a:srgbClr val="000000"/>
                </a:solidFill>
                <a:latin typeface="Arial"/>
                <a:ea typeface="ＭＳ Ｐゴシック"/>
                <a:cs typeface="ＭＳ Ｐゴシック"/>
              </a:rPr>
              <a:t>): “Si isotopes support the conclusion that </a:t>
            </a:r>
            <a:r>
              <a:rPr lang="en-US" b="1" dirty="0">
                <a:solidFill>
                  <a:srgbClr val="FF0000"/>
                </a:solidFill>
                <a:latin typeface="Arial"/>
                <a:ea typeface="ＭＳ Ｐゴシック"/>
                <a:cs typeface="ＭＳ Ｐゴシック"/>
              </a:rPr>
              <a:t>Earth was not built solely from </a:t>
            </a:r>
            <a:r>
              <a:rPr lang="en-US" b="1" dirty="0" err="1">
                <a:solidFill>
                  <a:srgbClr val="FF0000"/>
                </a:solidFill>
                <a:latin typeface="Arial"/>
                <a:ea typeface="ＭＳ Ｐゴシック"/>
                <a:cs typeface="ＭＳ Ｐゴシック"/>
              </a:rPr>
              <a:t>enstatite</a:t>
            </a:r>
            <a:r>
              <a:rPr lang="en-US" b="1" dirty="0">
                <a:solidFill>
                  <a:srgbClr val="FF0000"/>
                </a:solidFill>
                <a:latin typeface="Arial"/>
                <a:ea typeface="ＭＳ Ｐゴシック"/>
                <a:cs typeface="ＭＳ Ｐゴシック"/>
              </a:rPr>
              <a:t> chondrites</a:t>
            </a:r>
            <a:r>
              <a:rPr lang="en-US" dirty="0">
                <a:solidFill>
                  <a:srgbClr val="000000"/>
                </a:solidFill>
                <a:latin typeface="Arial"/>
                <a:ea typeface="ＭＳ Ｐゴシック"/>
                <a:cs typeface="ＭＳ Ｐゴシック"/>
              </a:rPr>
              <a:t>.”</a:t>
            </a:r>
          </a:p>
          <a:p>
            <a:pPr marL="342900" indent="-342900"/>
            <a:endParaRPr lang="en-US" dirty="0">
              <a:solidFill>
                <a:srgbClr val="000000"/>
              </a:solidFill>
              <a:latin typeface="Arial"/>
              <a:ea typeface="ＭＳ Ｐゴシック"/>
              <a:cs typeface="ＭＳ Ｐゴシック"/>
            </a:endParaRPr>
          </a:p>
          <a:p>
            <a:pPr marL="342900" indent="-342900"/>
            <a:r>
              <a:rPr lang="en-US" u="sng" dirty="0">
                <a:solidFill>
                  <a:srgbClr val="000000"/>
                </a:solidFill>
                <a:latin typeface="Arial"/>
                <a:ea typeface="ＭＳ Ｐゴシック"/>
                <a:cs typeface="ＭＳ Ｐゴシック"/>
              </a:rPr>
              <a:t>Warren </a:t>
            </a:r>
            <a:r>
              <a:rPr lang="en-US" dirty="0">
                <a:solidFill>
                  <a:srgbClr val="000000"/>
                </a:solidFill>
                <a:latin typeface="Arial"/>
                <a:ea typeface="ＭＳ Ｐゴシック"/>
                <a:cs typeface="ＭＳ Ｐゴシック"/>
              </a:rPr>
              <a:t>(Nov - 2011, </a:t>
            </a:r>
            <a:r>
              <a:rPr lang="en-US" i="1" dirty="0">
                <a:solidFill>
                  <a:srgbClr val="000000"/>
                </a:solidFill>
                <a:latin typeface="Arial"/>
                <a:ea typeface="ＭＳ Ｐゴシック"/>
                <a:cs typeface="ＭＳ Ｐゴシック"/>
              </a:rPr>
              <a:t>EPSL</a:t>
            </a:r>
            <a:r>
              <a:rPr lang="en-US" dirty="0">
                <a:solidFill>
                  <a:srgbClr val="000000"/>
                </a:solidFill>
                <a:latin typeface="Arial"/>
                <a:ea typeface="ＭＳ Ｐゴシック"/>
                <a:cs typeface="ＭＳ Ｐゴシック"/>
              </a:rPr>
              <a:t>): “Among known </a:t>
            </a:r>
            <a:r>
              <a:rPr lang="en-US" dirty="0" err="1">
                <a:solidFill>
                  <a:srgbClr val="000000"/>
                </a:solidFill>
                <a:latin typeface="Arial"/>
                <a:ea typeface="ＭＳ Ｐゴシック"/>
                <a:cs typeface="ＭＳ Ｐゴシック"/>
              </a:rPr>
              <a:t>chondrite</a:t>
            </a:r>
            <a:r>
              <a:rPr lang="en-US" dirty="0">
                <a:solidFill>
                  <a:srgbClr val="000000"/>
                </a:solidFill>
                <a:latin typeface="Arial"/>
                <a:ea typeface="ＭＳ Ｐゴシック"/>
                <a:cs typeface="ＭＳ Ｐゴシック"/>
              </a:rPr>
              <a:t> groups, </a:t>
            </a:r>
            <a:r>
              <a:rPr lang="en-US" b="1" dirty="0">
                <a:solidFill>
                  <a:srgbClr val="FF0000"/>
                </a:solidFill>
                <a:latin typeface="Arial"/>
                <a:ea typeface="ＭＳ Ｐゴシック"/>
                <a:cs typeface="ＭＳ Ｐゴシック"/>
              </a:rPr>
              <a:t>EH yields a relatively close fit to the stable-isotopic composition of Earth</a:t>
            </a:r>
            <a:r>
              <a:rPr lang="en-US" dirty="0">
                <a:solidFill>
                  <a:srgbClr val="000000"/>
                </a:solidFill>
                <a:latin typeface="Arial"/>
                <a:ea typeface="ＭＳ Ｐゴシック"/>
                <a:cs typeface="ＭＳ Ｐゴシック"/>
              </a:rPr>
              <a:t>.”</a:t>
            </a:r>
          </a:p>
        </p:txBody>
      </p:sp>
      <p:sp>
        <p:nvSpPr>
          <p:cNvPr id="4" name="TextBox 3"/>
          <p:cNvSpPr txBox="1"/>
          <p:nvPr/>
        </p:nvSpPr>
        <p:spPr>
          <a:xfrm>
            <a:off x="374457" y="5769114"/>
            <a:ext cx="8450269" cy="707886"/>
          </a:xfrm>
          <a:prstGeom prst="rect">
            <a:avLst/>
          </a:prstGeom>
          <a:noFill/>
        </p:spPr>
        <p:txBody>
          <a:bodyPr wrap="square" rtlCol="0">
            <a:spAutoFit/>
          </a:bodyPr>
          <a:lstStyle/>
          <a:p>
            <a:pPr marL="1092200" indent="-1028700"/>
            <a:r>
              <a:rPr lang="en-US" sz="2000" dirty="0">
                <a:solidFill>
                  <a:srgbClr val="0000FF"/>
                </a:solidFill>
                <a:latin typeface="Arial"/>
                <a:ea typeface="ＭＳ Ｐゴシック"/>
                <a:cs typeface="ＭＳ Ｐゴシック"/>
              </a:rPr>
              <a:t>-  Compositional models differ widely, implying a </a:t>
            </a:r>
            <a:r>
              <a:rPr lang="en-US" sz="2000" b="1" dirty="0">
                <a:solidFill>
                  <a:srgbClr val="FF0000"/>
                </a:solidFill>
                <a:latin typeface="Arial"/>
                <a:ea typeface="ＭＳ Ｐゴシック"/>
                <a:cs typeface="ＭＳ Ｐゴシック"/>
              </a:rPr>
              <a:t>factor of three difference </a:t>
            </a:r>
            <a:r>
              <a:rPr lang="en-US" sz="2000" dirty="0">
                <a:solidFill>
                  <a:srgbClr val="0000FF"/>
                </a:solidFill>
                <a:latin typeface="Arial"/>
                <a:ea typeface="ＭＳ Ｐゴシック"/>
                <a:cs typeface="ＭＳ Ｐゴシック"/>
              </a:rPr>
              <a:t>in the U &amp; </a:t>
            </a:r>
            <a:r>
              <a:rPr lang="en-US" sz="2000" dirty="0" err="1">
                <a:solidFill>
                  <a:srgbClr val="0000FF"/>
                </a:solidFill>
                <a:latin typeface="Arial"/>
                <a:ea typeface="ＭＳ Ｐゴシック"/>
                <a:cs typeface="ＭＳ Ｐゴシック"/>
              </a:rPr>
              <a:t>Th</a:t>
            </a:r>
            <a:r>
              <a:rPr lang="en-US" sz="2000" dirty="0">
                <a:solidFill>
                  <a:srgbClr val="0000FF"/>
                </a:solidFill>
                <a:latin typeface="Arial"/>
                <a:ea typeface="ＭＳ Ｐゴシック"/>
                <a:cs typeface="ＭＳ Ｐゴシック"/>
              </a:rPr>
              <a:t> </a:t>
            </a:r>
            <a:r>
              <a:rPr lang="en-US" sz="2000" dirty="0" smtClean="0">
                <a:solidFill>
                  <a:srgbClr val="0000FF"/>
                </a:solidFill>
                <a:latin typeface="Arial"/>
                <a:ea typeface="ＭＳ Ｐゴシック"/>
                <a:cs typeface="ＭＳ Ｐゴシック"/>
              </a:rPr>
              <a:t>abundances of </a:t>
            </a:r>
            <a:r>
              <a:rPr lang="en-US" sz="2000" dirty="0">
                <a:solidFill>
                  <a:srgbClr val="0000FF"/>
                </a:solidFill>
                <a:latin typeface="Arial"/>
                <a:ea typeface="ＭＳ Ｐゴシック"/>
                <a:cs typeface="ＭＳ Ｐゴシック"/>
              </a:rPr>
              <a:t>the Earth</a:t>
            </a:r>
            <a:endParaRPr lang="en-US" sz="2000" dirty="0">
              <a:solidFill>
                <a:srgbClr val="000000"/>
              </a:solidFill>
              <a:latin typeface="Arial"/>
              <a:ea typeface="ＭＳ Ｐゴシック"/>
              <a:cs typeface="ＭＳ Ｐゴシック"/>
            </a:endParaRPr>
          </a:p>
        </p:txBody>
      </p:sp>
      <p:sp>
        <p:nvSpPr>
          <p:cNvPr id="6" name="Rectangle 5"/>
          <p:cNvSpPr/>
          <p:nvPr/>
        </p:nvSpPr>
        <p:spPr bwMode="auto">
          <a:xfrm>
            <a:off x="419799" y="2260600"/>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sp>
        <p:nvSpPr>
          <p:cNvPr id="7" name="Rectangle 6"/>
          <p:cNvSpPr/>
          <p:nvPr/>
        </p:nvSpPr>
        <p:spPr bwMode="auto">
          <a:xfrm>
            <a:off x="572199" y="3086100"/>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sp>
        <p:nvSpPr>
          <p:cNvPr id="8" name="Rectangle 7"/>
          <p:cNvSpPr/>
          <p:nvPr/>
        </p:nvSpPr>
        <p:spPr bwMode="auto">
          <a:xfrm>
            <a:off x="453140" y="3911398"/>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sp>
        <p:nvSpPr>
          <p:cNvPr id="9" name="Rectangle 8"/>
          <p:cNvSpPr/>
          <p:nvPr/>
        </p:nvSpPr>
        <p:spPr bwMode="auto">
          <a:xfrm>
            <a:off x="343526" y="4758873"/>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grpSp>
        <p:nvGrpSpPr>
          <p:cNvPr id="12" name="Group 11"/>
          <p:cNvGrpSpPr/>
          <p:nvPr/>
        </p:nvGrpSpPr>
        <p:grpSpPr>
          <a:xfrm>
            <a:off x="343526" y="5264592"/>
            <a:ext cx="8869227" cy="1476746"/>
            <a:chOff x="419799" y="5270500"/>
            <a:chExt cx="8533701" cy="1476746"/>
          </a:xfrm>
        </p:grpSpPr>
        <p:sp>
          <p:nvSpPr>
            <p:cNvPr id="10" name="Rectangle 9"/>
            <p:cNvSpPr/>
            <p:nvPr/>
          </p:nvSpPr>
          <p:spPr bwMode="auto">
            <a:xfrm>
              <a:off x="419799" y="5862618"/>
              <a:ext cx="8533701" cy="673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a:ea typeface="ＭＳ Ｐゴシック"/>
                <a:cs typeface="ＭＳ Ｐゴシック"/>
              </a:endParaRPr>
            </a:p>
          </p:txBody>
        </p:sp>
        <p:sp>
          <p:nvSpPr>
            <p:cNvPr id="5" name="Rectangle 4"/>
            <p:cNvSpPr/>
            <p:nvPr/>
          </p:nvSpPr>
          <p:spPr bwMode="auto">
            <a:xfrm>
              <a:off x="7493000" y="5270500"/>
              <a:ext cx="1016001" cy="1476746"/>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128"/>
                <a:cs typeface="ＭＳ Ｐゴシック" charset="-128"/>
              </a:endParaRPr>
            </a:p>
          </p:txBody>
        </p:sp>
      </p:grpSp>
    </p:spTree>
    <p:extLst>
      <p:ext uri="{BB962C8B-B14F-4D97-AF65-F5344CB8AC3E}">
        <p14:creationId xmlns:p14="http://schemas.microsoft.com/office/powerpoint/2010/main" val="198630399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2"/>
                                        </p:tgtEl>
                                        <p:attrNameLst>
                                          <p:attrName>ppt_x</p:attrName>
                                        </p:attrNameLst>
                                      </p:cBhvr>
                                      <p:tavLst>
                                        <p:tav tm="0">
                                          <p:val>
                                            <p:strVal val="ppt_x"/>
                                          </p:val>
                                        </p:tav>
                                        <p:tav tm="100000">
                                          <p:val>
                                            <p:strVal val="ppt_x"/>
                                          </p:val>
                                        </p:tav>
                                      </p:tavLst>
                                    </p:anim>
                                    <p:anim calcmode="lin" valueType="num">
                                      <p:cBhvr additive="base">
                                        <p:cTn id="23" dur="500"/>
                                        <p:tgtEl>
                                          <p:spTgt spid="12"/>
                                        </p:tgtEl>
                                        <p:attrNameLst>
                                          <p:attrName>ppt_y</p:attrName>
                                        </p:attrNameLst>
                                      </p:cBhvr>
                                      <p:tavLst>
                                        <p:tav tm="0">
                                          <p:val>
                                            <p:strVal val="ppt_y"/>
                                          </p:val>
                                        </p:tav>
                                        <p:tav tm="100000">
                                          <p:val>
                                            <p:strVal val="1+ppt_h/2"/>
                                          </p:val>
                                        </p:tav>
                                      </p:tavLst>
                                    </p:anim>
                                    <p:set>
                                      <p:cBhvr>
                                        <p:cTn id="2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urchy2"/>
          <p:cNvPicPr>
            <a:picLocks noChangeAspect="1" noChangeArrowheads="1"/>
          </p:cNvPicPr>
          <p:nvPr/>
        </p:nvPicPr>
        <p:blipFill>
          <a:blip r:embed="rId3"/>
          <a:srcRect/>
          <a:stretch>
            <a:fillRect/>
          </a:stretch>
        </p:blipFill>
        <p:spPr bwMode="auto">
          <a:xfrm>
            <a:off x="2590800" y="2743200"/>
            <a:ext cx="3362325" cy="2597150"/>
          </a:xfrm>
          <a:prstGeom prst="rect">
            <a:avLst/>
          </a:prstGeom>
          <a:noFill/>
          <a:ln w="9525">
            <a:noFill/>
            <a:miter lim="800000"/>
            <a:headEnd/>
            <a:tailEnd/>
          </a:ln>
        </p:spPr>
      </p:pic>
      <p:sp>
        <p:nvSpPr>
          <p:cNvPr id="33795" name="Text Box 4"/>
          <p:cNvSpPr txBox="1">
            <a:spLocks noChangeArrowheads="1"/>
          </p:cNvSpPr>
          <p:nvPr/>
        </p:nvSpPr>
        <p:spPr bwMode="auto">
          <a:xfrm>
            <a:off x="0" y="3203575"/>
            <a:ext cx="2667000" cy="2282825"/>
          </a:xfrm>
          <a:prstGeom prst="rect">
            <a:avLst/>
          </a:prstGeom>
          <a:noFill/>
          <a:ln w="9525">
            <a:noFill/>
            <a:miter lim="800000"/>
            <a:headEnd/>
            <a:tailEnd/>
          </a:ln>
        </p:spPr>
        <p:txBody>
          <a:bodyPr>
            <a:prstTxWarp prst="textNoShape">
              <a:avLst/>
            </a:prstTxWarp>
            <a:spAutoFit/>
          </a:bodyPr>
          <a:lstStyle/>
          <a:p>
            <a:r>
              <a:rPr lang="en-US">
                <a:solidFill>
                  <a:srgbClr val="000000"/>
                </a:solidFill>
                <a:latin typeface="Calibri"/>
              </a:rPr>
              <a:t>Heterogeneous mixtures of components with different formation temperatures and conditions</a:t>
            </a:r>
          </a:p>
        </p:txBody>
      </p:sp>
      <p:sp>
        <p:nvSpPr>
          <p:cNvPr id="33796" name="Text Box 5"/>
          <p:cNvSpPr txBox="1">
            <a:spLocks noChangeArrowheads="1"/>
          </p:cNvSpPr>
          <p:nvPr/>
        </p:nvSpPr>
        <p:spPr bwMode="auto">
          <a:xfrm>
            <a:off x="990600" y="5730875"/>
            <a:ext cx="5870575" cy="1127125"/>
          </a:xfrm>
          <a:prstGeom prst="rect">
            <a:avLst/>
          </a:prstGeom>
          <a:solidFill>
            <a:srgbClr val="FFFF99"/>
          </a:solidFill>
          <a:ln w="9525">
            <a:noFill/>
            <a:miter lim="800000"/>
            <a:headEnd/>
            <a:tailEnd/>
          </a:ln>
        </p:spPr>
        <p:txBody>
          <a:bodyPr wrap="none">
            <a:prstTxWarp prst="textNoShape">
              <a:avLst/>
            </a:prstTxWarp>
            <a:spAutoFit/>
          </a:bodyPr>
          <a:lstStyle/>
          <a:p>
            <a:r>
              <a:rPr lang="en-US" sz="3400" b="1">
                <a:solidFill>
                  <a:srgbClr val="000000"/>
                </a:solidFill>
                <a:latin typeface="Calibri"/>
              </a:rPr>
              <a:t>				Planet</a:t>
            </a:r>
            <a:r>
              <a:rPr lang="en-US" sz="3400">
                <a:solidFill>
                  <a:srgbClr val="000000"/>
                </a:solidFill>
                <a:latin typeface="Calibri"/>
              </a:rPr>
              <a:t>: </a:t>
            </a:r>
          </a:p>
          <a:p>
            <a:r>
              <a:rPr lang="en-US" sz="3400">
                <a:solidFill>
                  <a:srgbClr val="000000"/>
                </a:solidFill>
                <a:latin typeface="Calibri"/>
              </a:rPr>
              <a:t>mix of metal, silicate, volatiles</a:t>
            </a:r>
          </a:p>
        </p:txBody>
      </p:sp>
      <p:pic>
        <p:nvPicPr>
          <p:cNvPr id="33797" name="Picture 6" descr="globe_west_540"/>
          <p:cNvPicPr>
            <a:picLocks noChangeAspect="1" noChangeArrowheads="1"/>
          </p:cNvPicPr>
          <p:nvPr/>
        </p:nvPicPr>
        <p:blipFill>
          <a:blip r:embed="rId4"/>
          <a:srcRect/>
          <a:stretch>
            <a:fillRect/>
          </a:stretch>
        </p:blipFill>
        <p:spPr bwMode="auto">
          <a:xfrm>
            <a:off x="6858000" y="4876800"/>
            <a:ext cx="1981200" cy="1981200"/>
          </a:xfrm>
          <a:prstGeom prst="rect">
            <a:avLst/>
          </a:prstGeom>
          <a:noFill/>
          <a:ln w="9525">
            <a:noFill/>
            <a:miter lim="800000"/>
            <a:headEnd/>
            <a:tailEnd/>
          </a:ln>
        </p:spPr>
      </p:pic>
      <p:sp>
        <p:nvSpPr>
          <p:cNvPr id="33798" name="TextBox 8"/>
          <p:cNvSpPr txBox="1">
            <a:spLocks noChangeArrowheads="1"/>
          </p:cNvSpPr>
          <p:nvPr/>
        </p:nvSpPr>
        <p:spPr bwMode="auto">
          <a:xfrm>
            <a:off x="838200" y="0"/>
            <a:ext cx="7612063" cy="1066800"/>
          </a:xfrm>
          <a:prstGeom prst="rect">
            <a:avLst/>
          </a:prstGeom>
          <a:noFill/>
          <a:ln w="9525">
            <a:noFill/>
            <a:miter lim="800000"/>
            <a:headEnd/>
            <a:tailEnd/>
          </a:ln>
        </p:spPr>
        <p:txBody>
          <a:bodyPr wrap="none">
            <a:prstTxWarp prst="textNoShape">
              <a:avLst/>
            </a:prstTxWarp>
            <a:spAutoFit/>
          </a:bodyPr>
          <a:lstStyle/>
          <a:p>
            <a:r>
              <a:rPr lang="en-US" sz="3200" b="1">
                <a:solidFill>
                  <a:srgbClr val="000000"/>
                </a:solidFill>
                <a:latin typeface="Calibri"/>
              </a:rPr>
              <a:t>What is the composition of the Earth? </a:t>
            </a:r>
          </a:p>
          <a:p>
            <a:r>
              <a:rPr lang="en-US" sz="3200" b="1">
                <a:solidFill>
                  <a:srgbClr val="000000"/>
                </a:solidFill>
                <a:latin typeface="Calibri"/>
              </a:rPr>
              <a:t>and where did this stuff come from?</a:t>
            </a:r>
          </a:p>
        </p:txBody>
      </p:sp>
      <p:sp>
        <p:nvSpPr>
          <p:cNvPr id="12" name="Rectangle 11"/>
          <p:cNvSpPr/>
          <p:nvPr/>
        </p:nvSpPr>
        <p:spPr>
          <a:xfrm>
            <a:off x="1143000" y="2209800"/>
            <a:ext cx="2924197"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solidFill>
                  <a:srgbClr val="FF0000"/>
                </a:solidFill>
                <a:effectLst>
                  <a:outerShdw blurRad="50800" dist="39000" dir="5460000" algn="tl">
                    <a:srgbClr val="000000">
                      <a:alpha val="38000"/>
                    </a:srgbClr>
                  </a:outerShdw>
                </a:effectLst>
                <a:latin typeface="Calibri"/>
              </a:rPr>
              <a:t>Meteorite</a:t>
            </a:r>
          </a:p>
        </p:txBody>
      </p:sp>
      <p:sp>
        <p:nvSpPr>
          <p:cNvPr id="14" name="Rectangle 13"/>
          <p:cNvSpPr/>
          <p:nvPr/>
        </p:nvSpPr>
        <p:spPr>
          <a:xfrm>
            <a:off x="3810000" y="1295400"/>
            <a:ext cx="2239717" cy="83099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800" b="1" dirty="0">
                <a:ln w="11430"/>
                <a:solidFill>
                  <a:srgbClr val="0066FF"/>
                </a:solidFill>
                <a:effectLst>
                  <a:outerShdw blurRad="50800" dist="39000" dir="5460000" algn="tl">
                    <a:srgbClr val="000000">
                      <a:alpha val="38000"/>
                    </a:srgbClr>
                  </a:outerShdw>
                </a:effectLst>
                <a:latin typeface="Calibri"/>
              </a:rPr>
              <a:t>Nebula</a:t>
            </a:r>
          </a:p>
        </p:txBody>
      </p:sp>
      <p:pic>
        <p:nvPicPr>
          <p:cNvPr id="33801" name="Picture 9"/>
          <p:cNvPicPr>
            <a:picLocks noChangeAspect="1" noChangeArrowheads="1"/>
          </p:cNvPicPr>
          <p:nvPr/>
        </p:nvPicPr>
        <p:blipFill>
          <a:blip r:embed="rId5"/>
          <a:srcRect/>
          <a:stretch>
            <a:fillRect/>
          </a:stretch>
        </p:blipFill>
        <p:spPr bwMode="auto">
          <a:xfrm>
            <a:off x="5961063" y="1143000"/>
            <a:ext cx="3182937" cy="3429000"/>
          </a:xfrm>
          <a:prstGeom prst="rect">
            <a:avLst/>
          </a:prstGeom>
          <a:noFill/>
          <a:ln w="9525">
            <a:noFill/>
            <a:miter lim="800000"/>
            <a:headEnd/>
            <a:tailEnd/>
          </a:ln>
        </p:spPr>
      </p:pic>
    </p:spTree>
    <p:extLst>
      <p:ext uri="{BB962C8B-B14F-4D97-AF65-F5344CB8AC3E}">
        <p14:creationId xmlns:p14="http://schemas.microsoft.com/office/powerpoint/2010/main" val="51724101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_C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 y="459003"/>
            <a:ext cx="8095447" cy="6858000"/>
          </a:xfrm>
          <a:prstGeom prst="rect">
            <a:avLst/>
          </a:prstGeom>
        </p:spPr>
      </p:pic>
      <p:sp>
        <p:nvSpPr>
          <p:cNvPr id="5" name="TextBox 4"/>
          <p:cNvSpPr txBox="1"/>
          <p:nvPr/>
        </p:nvSpPr>
        <p:spPr>
          <a:xfrm>
            <a:off x="1834052" y="-17304"/>
            <a:ext cx="5887950" cy="584776"/>
          </a:xfrm>
          <a:prstGeom prst="rect">
            <a:avLst/>
          </a:prstGeom>
          <a:noFill/>
        </p:spPr>
        <p:txBody>
          <a:bodyPr wrap="none" rtlCol="0">
            <a:spAutoFit/>
          </a:bodyPr>
          <a:lstStyle/>
          <a:p>
            <a:r>
              <a:rPr lang="en-US" sz="3200" dirty="0" smtClean="0">
                <a:solidFill>
                  <a:srgbClr val="0000FF"/>
                </a:solidFill>
              </a:rPr>
              <a:t>Sun and Chondrites are related</a:t>
            </a:r>
            <a:endParaRPr lang="en-US" sz="3200" dirty="0">
              <a:solidFill>
                <a:srgbClr val="0000FF"/>
              </a:solidFill>
            </a:endParaRPr>
          </a:p>
        </p:txBody>
      </p:sp>
      <p:sp>
        <p:nvSpPr>
          <p:cNvPr id="4" name="TextBox 3"/>
          <p:cNvSpPr txBox="1"/>
          <p:nvPr/>
        </p:nvSpPr>
        <p:spPr>
          <a:xfrm>
            <a:off x="6115826" y="4286572"/>
            <a:ext cx="3064279" cy="892552"/>
          </a:xfrm>
          <a:prstGeom prst="rect">
            <a:avLst/>
          </a:prstGeom>
          <a:noFill/>
        </p:spPr>
        <p:txBody>
          <a:bodyPr wrap="none" rtlCol="0">
            <a:spAutoFit/>
          </a:bodyPr>
          <a:lstStyle/>
          <a:p>
            <a:pPr algn="ctr"/>
            <a:r>
              <a:rPr lang="en-US" sz="3200" i="1" dirty="0" smtClean="0">
                <a:solidFill>
                  <a:srgbClr val="0000FF"/>
                </a:solidFill>
              </a:rPr>
              <a:t>K, </a:t>
            </a:r>
            <a:r>
              <a:rPr lang="en-US" sz="3200" i="1" dirty="0" err="1" smtClean="0">
                <a:solidFill>
                  <a:srgbClr val="0000FF"/>
                </a:solidFill>
              </a:rPr>
              <a:t>Th</a:t>
            </a:r>
            <a:r>
              <a:rPr lang="en-US" sz="3200" i="1" dirty="0" smtClean="0">
                <a:solidFill>
                  <a:srgbClr val="0000FF"/>
                </a:solidFill>
              </a:rPr>
              <a:t> &amp; U</a:t>
            </a:r>
          </a:p>
          <a:p>
            <a:pPr algn="ctr"/>
            <a:r>
              <a:rPr lang="en-US" sz="2000" i="1" dirty="0" smtClean="0">
                <a:solidFill>
                  <a:srgbClr val="0000FF"/>
                </a:solidFill>
              </a:rPr>
              <a:t>heat producing elements</a:t>
            </a:r>
            <a:endParaRPr lang="en-US" sz="2000" i="1" dirty="0">
              <a:solidFill>
                <a:srgbClr val="0000FF"/>
              </a:solidFill>
            </a:endParaRPr>
          </a:p>
        </p:txBody>
      </p:sp>
    </p:spTree>
    <p:extLst>
      <p:ext uri="{BB962C8B-B14F-4D97-AF65-F5344CB8AC3E}">
        <p14:creationId xmlns:p14="http://schemas.microsoft.com/office/powerpoint/2010/main" val="1235962708"/>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71450" y="0"/>
          <a:ext cx="9315450" cy="762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928800" y="5839069"/>
            <a:ext cx="2930735" cy="646331"/>
          </a:xfrm>
          <a:prstGeom prst="rect">
            <a:avLst/>
          </a:prstGeom>
          <a:noFill/>
        </p:spPr>
        <p:txBody>
          <a:bodyPr wrap="none" rtlCol="0">
            <a:spAutoFit/>
          </a:bodyPr>
          <a:lstStyle/>
          <a:p>
            <a:r>
              <a:rPr lang="en-US" i="1" dirty="0" smtClean="0">
                <a:solidFill>
                  <a:prstClr val="black"/>
                </a:solidFill>
                <a:latin typeface="Calibri"/>
              </a:rPr>
              <a:t>Most studied meteorites</a:t>
            </a:r>
            <a:endParaRPr lang="en-US" dirty="0" smtClean="0">
              <a:solidFill>
                <a:prstClr val="black"/>
              </a:solidFill>
              <a:latin typeface="Calibri"/>
            </a:endParaRPr>
          </a:p>
          <a:p>
            <a:r>
              <a:rPr lang="en-US" i="1" dirty="0" smtClean="0">
                <a:solidFill>
                  <a:prstClr val="black"/>
                </a:solidFill>
                <a:latin typeface="Calibri"/>
              </a:rPr>
              <a:t>fell to the Earth ≤0.1 Ma ago</a:t>
            </a:r>
          </a:p>
        </p:txBody>
      </p:sp>
    </p:spTree>
    <p:extLst>
      <p:ext uri="{BB962C8B-B14F-4D97-AF65-F5344CB8AC3E}">
        <p14:creationId xmlns:p14="http://schemas.microsoft.com/office/powerpoint/2010/main" val="3407092279"/>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apping_Earth_engine copy"/>
          <p:cNvPicPr>
            <a:picLocks noChangeAspect="1" noChangeArrowheads="1"/>
          </p:cNvPicPr>
          <p:nvPr/>
        </p:nvPicPr>
        <p:blipFill>
          <a:blip r:embed="rId3"/>
          <a:srcRect/>
          <a:stretch>
            <a:fillRect/>
          </a:stretch>
        </p:blipFill>
        <p:spPr bwMode="auto">
          <a:xfrm>
            <a:off x="0" y="1905000"/>
            <a:ext cx="4926013" cy="5029200"/>
          </a:xfrm>
          <a:prstGeom prst="rect">
            <a:avLst/>
          </a:prstGeom>
          <a:noFill/>
          <a:ln w="9525">
            <a:noFill/>
            <a:miter lim="800000"/>
            <a:headEnd/>
            <a:tailEnd/>
          </a:ln>
        </p:spPr>
      </p:pic>
      <p:sp>
        <p:nvSpPr>
          <p:cNvPr id="31747" name="Text Box 3"/>
          <p:cNvSpPr txBox="1">
            <a:spLocks noChangeArrowheads="1"/>
          </p:cNvSpPr>
          <p:nvPr/>
        </p:nvSpPr>
        <p:spPr bwMode="auto">
          <a:xfrm>
            <a:off x="408024" y="341540"/>
            <a:ext cx="4002088" cy="762000"/>
          </a:xfrm>
          <a:prstGeom prst="rect">
            <a:avLst/>
          </a:prstGeom>
          <a:solidFill>
            <a:srgbClr val="CCFFFF"/>
          </a:solid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4400" b="1" dirty="0">
                <a:solidFill>
                  <a:srgbClr val="000000"/>
                </a:solidFill>
              </a:rPr>
              <a:t>U in the Earth:</a:t>
            </a:r>
          </a:p>
        </p:txBody>
      </p:sp>
      <p:sp>
        <p:nvSpPr>
          <p:cNvPr id="31748" name="Text Box 4"/>
          <p:cNvSpPr txBox="1">
            <a:spLocks noChangeArrowheads="1"/>
          </p:cNvSpPr>
          <p:nvPr/>
        </p:nvSpPr>
        <p:spPr bwMode="auto">
          <a:xfrm>
            <a:off x="5054600" y="152400"/>
            <a:ext cx="4096079" cy="590931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800" b="1" dirty="0">
                <a:solidFill>
                  <a:srgbClr val="000000"/>
                </a:solidFill>
              </a:rPr>
              <a:t>~13 </a:t>
            </a:r>
            <a:r>
              <a:rPr lang="en-US" sz="2800" b="1" dirty="0" err="1">
                <a:solidFill>
                  <a:srgbClr val="000000"/>
                </a:solidFill>
              </a:rPr>
              <a:t>ng/g</a:t>
            </a:r>
            <a:r>
              <a:rPr lang="en-US" sz="2800" b="1" dirty="0">
                <a:solidFill>
                  <a:srgbClr val="000000"/>
                </a:solidFill>
              </a:rPr>
              <a:t> U in the Earth</a:t>
            </a:r>
          </a:p>
          <a:p>
            <a:pPr defTabSz="914400" fontAlgn="base">
              <a:spcBef>
                <a:spcPct val="0"/>
              </a:spcBef>
              <a:spcAft>
                <a:spcPct val="0"/>
              </a:spcAft>
            </a:pPr>
            <a:endParaRPr lang="en-US" sz="2800" b="1" dirty="0">
              <a:solidFill>
                <a:srgbClr val="000000"/>
              </a:solidFill>
            </a:endParaRPr>
          </a:p>
          <a:p>
            <a:pPr defTabSz="914400" fontAlgn="base">
              <a:spcBef>
                <a:spcPct val="0"/>
              </a:spcBef>
              <a:spcAft>
                <a:spcPct val="0"/>
              </a:spcAft>
            </a:pPr>
            <a:r>
              <a:rPr lang="en-US" sz="2800" b="1" dirty="0">
                <a:solidFill>
                  <a:srgbClr val="000000"/>
                </a:solidFill>
              </a:rPr>
              <a:t>Metallic sphere (core)</a:t>
            </a:r>
          </a:p>
          <a:p>
            <a:pPr defTabSz="914400" fontAlgn="base">
              <a:spcBef>
                <a:spcPct val="0"/>
              </a:spcBef>
              <a:spcAft>
                <a:spcPct val="0"/>
              </a:spcAft>
            </a:pPr>
            <a:r>
              <a:rPr lang="en-US" sz="2800" b="1" dirty="0">
                <a:solidFill>
                  <a:srgbClr val="000000"/>
                </a:solidFill>
              </a:rPr>
              <a:t>      &lt;&lt;&lt;1 </a:t>
            </a:r>
            <a:r>
              <a:rPr lang="en-US" sz="2800" b="1" dirty="0" err="1">
                <a:solidFill>
                  <a:srgbClr val="000000"/>
                </a:solidFill>
              </a:rPr>
              <a:t>ng/g</a:t>
            </a:r>
            <a:r>
              <a:rPr lang="en-US" sz="2800" b="1" dirty="0">
                <a:solidFill>
                  <a:srgbClr val="000000"/>
                </a:solidFill>
              </a:rPr>
              <a:t> U</a:t>
            </a:r>
            <a:r>
              <a:rPr lang="en-US" sz="2800" dirty="0">
                <a:solidFill>
                  <a:srgbClr val="000000"/>
                </a:solidFill>
              </a:rPr>
              <a:t> </a:t>
            </a:r>
          </a:p>
          <a:p>
            <a:pPr defTabSz="914400" fontAlgn="base">
              <a:spcBef>
                <a:spcPct val="0"/>
              </a:spcBef>
              <a:spcAft>
                <a:spcPct val="0"/>
              </a:spcAft>
            </a:pPr>
            <a:endParaRPr lang="en-US" sz="1200" b="1" dirty="0">
              <a:solidFill>
                <a:srgbClr val="000000"/>
              </a:solidFill>
            </a:endParaRPr>
          </a:p>
          <a:p>
            <a:pPr defTabSz="914400" fontAlgn="base">
              <a:spcBef>
                <a:spcPct val="0"/>
              </a:spcBef>
              <a:spcAft>
                <a:spcPct val="0"/>
              </a:spcAft>
            </a:pPr>
            <a:r>
              <a:rPr lang="en-US" sz="2800" b="1" dirty="0">
                <a:solidFill>
                  <a:srgbClr val="000000"/>
                </a:solidFill>
              </a:rPr>
              <a:t>Silicate sphere</a:t>
            </a:r>
          </a:p>
          <a:p>
            <a:pPr defTabSz="914400" fontAlgn="base">
              <a:spcBef>
                <a:spcPct val="0"/>
              </a:spcBef>
              <a:spcAft>
                <a:spcPct val="0"/>
              </a:spcAft>
            </a:pPr>
            <a:r>
              <a:rPr lang="en-US" sz="2800" b="1" dirty="0">
                <a:solidFill>
                  <a:srgbClr val="000000"/>
                </a:solidFill>
              </a:rPr>
              <a:t>	 20* </a:t>
            </a:r>
            <a:r>
              <a:rPr lang="en-US" sz="2800" b="1" dirty="0" err="1">
                <a:solidFill>
                  <a:srgbClr val="000000"/>
                </a:solidFill>
              </a:rPr>
              <a:t>ng/g</a:t>
            </a:r>
            <a:r>
              <a:rPr lang="en-US" sz="2800" b="1" dirty="0">
                <a:solidFill>
                  <a:srgbClr val="000000"/>
                </a:solidFill>
              </a:rPr>
              <a:t> U</a:t>
            </a:r>
            <a:r>
              <a:rPr lang="en-US" sz="2800" dirty="0">
                <a:solidFill>
                  <a:srgbClr val="000000"/>
                </a:solidFill>
              </a:rPr>
              <a:t> </a:t>
            </a:r>
          </a:p>
          <a:p>
            <a:pPr lvl="1" defTabSz="914400" fontAlgn="base">
              <a:spcBef>
                <a:spcPct val="0"/>
              </a:spcBef>
              <a:spcAft>
                <a:spcPct val="0"/>
              </a:spcAft>
            </a:pPr>
            <a:endParaRPr lang="en-US" sz="500" dirty="0">
              <a:solidFill>
                <a:srgbClr val="000000"/>
              </a:solidFill>
            </a:endParaRPr>
          </a:p>
          <a:p>
            <a:pPr defTabSz="914400" fontAlgn="base">
              <a:spcBef>
                <a:spcPct val="0"/>
              </a:spcBef>
              <a:spcAft>
                <a:spcPct val="0"/>
              </a:spcAft>
            </a:pPr>
            <a:r>
              <a:rPr lang="en-US" i="1" dirty="0" smtClean="0">
                <a:solidFill>
                  <a:srgbClr val="000000"/>
                </a:solidFill>
              </a:rPr>
              <a:t>*O’Neill &amp; Palme </a:t>
            </a:r>
            <a:r>
              <a:rPr lang="en-US" i="1" dirty="0">
                <a:solidFill>
                  <a:srgbClr val="000000"/>
                </a:solidFill>
              </a:rPr>
              <a:t>(</a:t>
            </a:r>
            <a:r>
              <a:rPr lang="en-US" i="1" dirty="0" smtClean="0">
                <a:solidFill>
                  <a:srgbClr val="000000"/>
                </a:solidFill>
              </a:rPr>
              <a:t>2008)   </a:t>
            </a:r>
            <a:r>
              <a:rPr lang="en-US" i="1" dirty="0" smtClean="0">
                <a:solidFill>
                  <a:srgbClr val="0000FF"/>
                </a:solidFill>
              </a:rPr>
              <a:t>10 </a:t>
            </a:r>
            <a:r>
              <a:rPr lang="en-US" i="1" dirty="0" err="1">
                <a:solidFill>
                  <a:srgbClr val="0000FF"/>
                </a:solidFill>
              </a:rPr>
              <a:t>ng/g</a:t>
            </a:r>
            <a:endParaRPr lang="en-US" i="1" dirty="0">
              <a:solidFill>
                <a:srgbClr val="0000FF"/>
              </a:solidFill>
            </a:endParaRPr>
          </a:p>
          <a:p>
            <a:pPr defTabSz="914400" fontAlgn="base">
              <a:spcBef>
                <a:spcPts val="600"/>
              </a:spcBef>
              <a:spcAft>
                <a:spcPct val="0"/>
              </a:spcAft>
            </a:pPr>
            <a:r>
              <a:rPr lang="en-US" i="1" dirty="0">
                <a:solidFill>
                  <a:srgbClr val="000000"/>
                </a:solidFill>
              </a:rPr>
              <a:t>*</a:t>
            </a:r>
            <a:r>
              <a:rPr lang="en-US" i="1" dirty="0" err="1">
                <a:solidFill>
                  <a:srgbClr val="000000"/>
                </a:solidFill>
              </a:rPr>
              <a:t>Turcotte</a:t>
            </a:r>
            <a:r>
              <a:rPr lang="en-US" i="1" dirty="0">
                <a:solidFill>
                  <a:srgbClr val="000000"/>
                </a:solidFill>
              </a:rPr>
              <a:t> &amp; Schubert (2002) </a:t>
            </a:r>
            <a:r>
              <a:rPr lang="en-US" i="1" dirty="0" smtClean="0">
                <a:solidFill>
                  <a:srgbClr val="0000FF"/>
                </a:solidFill>
              </a:rPr>
              <a:t>31 </a:t>
            </a:r>
            <a:r>
              <a:rPr lang="en-US" i="1" dirty="0" err="1">
                <a:solidFill>
                  <a:srgbClr val="0000FF"/>
                </a:solidFill>
              </a:rPr>
              <a:t>ng/g</a:t>
            </a:r>
            <a:endParaRPr lang="en-US" sz="2800" dirty="0">
              <a:solidFill>
                <a:srgbClr val="0000FF"/>
              </a:solidFill>
            </a:endParaRPr>
          </a:p>
          <a:p>
            <a:pPr defTabSz="914400" fontAlgn="base">
              <a:spcBef>
                <a:spcPct val="0"/>
              </a:spcBef>
              <a:spcAft>
                <a:spcPct val="0"/>
              </a:spcAft>
            </a:pPr>
            <a:endParaRPr lang="en-US" sz="2800" dirty="0">
              <a:solidFill>
                <a:srgbClr val="000000"/>
              </a:solidFill>
            </a:endParaRPr>
          </a:p>
          <a:p>
            <a:pPr defTabSz="914400" fontAlgn="base">
              <a:spcBef>
                <a:spcPct val="0"/>
              </a:spcBef>
              <a:spcAft>
                <a:spcPct val="0"/>
              </a:spcAft>
            </a:pPr>
            <a:r>
              <a:rPr lang="en-US" sz="2800" b="1" dirty="0">
                <a:solidFill>
                  <a:srgbClr val="000000"/>
                </a:solidFill>
              </a:rPr>
              <a:t>Continental Crust</a:t>
            </a:r>
          </a:p>
          <a:p>
            <a:pPr defTabSz="914400" fontAlgn="base">
              <a:spcBef>
                <a:spcPct val="0"/>
              </a:spcBef>
              <a:spcAft>
                <a:spcPct val="0"/>
              </a:spcAft>
            </a:pPr>
            <a:r>
              <a:rPr lang="en-US" sz="2800" b="1" dirty="0">
                <a:solidFill>
                  <a:srgbClr val="000000"/>
                </a:solidFill>
              </a:rPr>
              <a:t>       1300 </a:t>
            </a:r>
            <a:r>
              <a:rPr lang="en-US" sz="2800" b="1" dirty="0" err="1">
                <a:solidFill>
                  <a:srgbClr val="000000"/>
                </a:solidFill>
              </a:rPr>
              <a:t>ng</a:t>
            </a:r>
            <a:r>
              <a:rPr lang="en-US" sz="2800" b="1" dirty="0">
                <a:solidFill>
                  <a:srgbClr val="000000"/>
                </a:solidFill>
              </a:rPr>
              <a:t>/g U</a:t>
            </a:r>
            <a:r>
              <a:rPr lang="en-US" sz="2800" dirty="0">
                <a:solidFill>
                  <a:srgbClr val="000000"/>
                </a:solidFill>
              </a:rPr>
              <a:t> </a:t>
            </a:r>
            <a:r>
              <a:rPr lang="en-US" sz="2000" b="1" dirty="0">
                <a:solidFill>
                  <a:srgbClr val="FF0000"/>
                </a:solidFill>
              </a:rPr>
              <a:t>(</a:t>
            </a:r>
            <a:r>
              <a:rPr lang="en-US" sz="2000" b="1" dirty="0" smtClean="0">
                <a:solidFill>
                  <a:srgbClr val="FF0000"/>
                </a:solidFill>
              </a:rPr>
              <a:t>~7 </a:t>
            </a:r>
            <a:r>
              <a:rPr lang="en-US" sz="2000" b="1" dirty="0">
                <a:solidFill>
                  <a:srgbClr val="FF0000"/>
                </a:solidFill>
              </a:rPr>
              <a:t>TW</a:t>
            </a:r>
            <a:r>
              <a:rPr lang="en-US" sz="2000" b="1" dirty="0" smtClean="0">
                <a:solidFill>
                  <a:srgbClr val="FF0000"/>
                </a:solidFill>
              </a:rPr>
              <a:t>)</a:t>
            </a:r>
            <a:endParaRPr lang="en-US" sz="2800" dirty="0">
              <a:solidFill>
                <a:srgbClr val="FF0000"/>
              </a:solidFill>
            </a:endParaRPr>
          </a:p>
          <a:p>
            <a:pPr defTabSz="914400" fontAlgn="base">
              <a:spcBef>
                <a:spcPct val="0"/>
              </a:spcBef>
              <a:spcAft>
                <a:spcPct val="0"/>
              </a:spcAft>
            </a:pPr>
            <a:endParaRPr lang="en-US" sz="1200" b="1" dirty="0">
              <a:solidFill>
                <a:srgbClr val="000000"/>
              </a:solidFill>
            </a:endParaRPr>
          </a:p>
          <a:p>
            <a:pPr defTabSz="914400" fontAlgn="base">
              <a:spcBef>
                <a:spcPct val="0"/>
              </a:spcBef>
              <a:spcAft>
                <a:spcPct val="0"/>
              </a:spcAft>
            </a:pPr>
            <a:r>
              <a:rPr lang="en-US" sz="2800" b="1" dirty="0" smtClean="0">
                <a:solidFill>
                  <a:srgbClr val="000000"/>
                </a:solidFill>
              </a:rPr>
              <a:t>Mantle</a:t>
            </a:r>
          </a:p>
          <a:p>
            <a:pPr defTabSz="914400" fontAlgn="base">
              <a:spcBef>
                <a:spcPct val="0"/>
              </a:spcBef>
              <a:spcAft>
                <a:spcPct val="0"/>
              </a:spcAft>
            </a:pPr>
            <a:r>
              <a:rPr lang="en-US" sz="2800" b="1" dirty="0">
                <a:solidFill>
                  <a:srgbClr val="000000"/>
                </a:solidFill>
              </a:rPr>
              <a:t> </a:t>
            </a:r>
            <a:r>
              <a:rPr lang="en-US" sz="2800" b="1" dirty="0" smtClean="0">
                <a:solidFill>
                  <a:srgbClr val="000000"/>
                </a:solidFill>
              </a:rPr>
              <a:t>  ~13</a:t>
            </a:r>
            <a:r>
              <a:rPr lang="en-US" sz="2800" b="1" dirty="0" smtClean="0">
                <a:solidFill>
                  <a:srgbClr val="FF0000"/>
                </a:solidFill>
              </a:rPr>
              <a:t>*</a:t>
            </a:r>
            <a:r>
              <a:rPr lang="en-US" sz="2800" b="1" dirty="0" smtClean="0">
                <a:solidFill>
                  <a:srgbClr val="000000"/>
                </a:solidFill>
              </a:rPr>
              <a:t> </a:t>
            </a:r>
            <a:r>
              <a:rPr lang="en-US" sz="2800" b="1" dirty="0" err="1" smtClean="0">
                <a:solidFill>
                  <a:srgbClr val="000000"/>
                </a:solidFill>
              </a:rPr>
              <a:t>ng</a:t>
            </a:r>
            <a:r>
              <a:rPr lang="en-US" sz="2800" b="1" dirty="0" smtClean="0">
                <a:solidFill>
                  <a:srgbClr val="000000"/>
                </a:solidFill>
              </a:rPr>
              <a:t>/g U </a:t>
            </a:r>
            <a:r>
              <a:rPr lang="en-US" sz="2000" b="1" dirty="0" smtClean="0">
                <a:solidFill>
                  <a:srgbClr val="FF0000"/>
                </a:solidFill>
              </a:rPr>
              <a:t>(~13 TW)</a:t>
            </a:r>
            <a:r>
              <a:rPr lang="en-US" sz="2800" dirty="0" smtClean="0">
                <a:solidFill>
                  <a:srgbClr val="000000"/>
                </a:solidFill>
              </a:rPr>
              <a:t> </a:t>
            </a:r>
            <a:endParaRPr lang="en-US" sz="2800" dirty="0">
              <a:solidFill>
                <a:srgbClr val="000000"/>
              </a:solidFill>
            </a:endParaRPr>
          </a:p>
        </p:txBody>
      </p:sp>
      <p:sp>
        <p:nvSpPr>
          <p:cNvPr id="31749" name="Line 5"/>
          <p:cNvSpPr>
            <a:spLocks noChangeShapeType="1"/>
          </p:cNvSpPr>
          <p:nvPr/>
        </p:nvSpPr>
        <p:spPr bwMode="auto">
          <a:xfrm>
            <a:off x="5257800" y="990600"/>
            <a:ext cx="3733800" cy="0"/>
          </a:xfrm>
          <a:prstGeom prst="line">
            <a:avLst/>
          </a:prstGeom>
          <a:noFill/>
          <a:ln w="28575">
            <a:solidFill>
              <a:srgbClr val="FF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31750" name="Line 6"/>
          <p:cNvSpPr>
            <a:spLocks noChangeShapeType="1"/>
          </p:cNvSpPr>
          <p:nvPr/>
        </p:nvSpPr>
        <p:spPr bwMode="auto">
          <a:xfrm>
            <a:off x="5257800" y="3975100"/>
            <a:ext cx="3733800" cy="0"/>
          </a:xfrm>
          <a:prstGeom prst="line">
            <a:avLst/>
          </a:prstGeom>
          <a:noFill/>
          <a:ln w="28575">
            <a:solidFill>
              <a:srgbClr val="FF0000"/>
            </a:solidFill>
            <a:round/>
            <a:headEnd/>
            <a:tailEnd/>
          </a:ln>
        </p:spPr>
        <p:txBody>
          <a:bodyPr>
            <a:prstTxWarp prst="textNoShape">
              <a:avLst/>
            </a:prstTxWarp>
          </a:bodyPr>
          <a:lstStyle/>
          <a:p>
            <a:pPr defTabSz="914400" eaLnBrk="0" fontAlgn="base" hangingPunct="0">
              <a:spcBef>
                <a:spcPct val="0"/>
              </a:spcBef>
              <a:spcAft>
                <a:spcPct val="0"/>
              </a:spcAft>
            </a:pPr>
            <a:endParaRPr lang="en-US" sz="2400" smtClean="0">
              <a:solidFill>
                <a:srgbClr val="000000"/>
              </a:solidFill>
            </a:endParaRPr>
          </a:p>
        </p:txBody>
      </p:sp>
      <p:sp>
        <p:nvSpPr>
          <p:cNvPr id="31752" name="Rectangle 8"/>
          <p:cNvSpPr>
            <a:spLocks noChangeArrowheads="1"/>
          </p:cNvSpPr>
          <p:nvPr/>
        </p:nvSpPr>
        <p:spPr bwMode="auto">
          <a:xfrm>
            <a:off x="5144958" y="6115050"/>
            <a:ext cx="3781853" cy="707886"/>
          </a:xfrm>
          <a:prstGeom prst="rect">
            <a:avLst/>
          </a:prstGeom>
          <a:solidFill>
            <a:srgbClr val="FFFB7E"/>
          </a:solid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sz="2000" b="1" dirty="0" smtClean="0">
                <a:solidFill>
                  <a:srgbClr val="FF0000"/>
                </a:solidFill>
              </a:rPr>
              <a:t>*</a:t>
            </a:r>
            <a:r>
              <a:rPr lang="en-US" sz="2000" b="1" i="1" dirty="0" smtClean="0">
                <a:solidFill>
                  <a:srgbClr val="FF3300"/>
                </a:solidFill>
              </a:rPr>
              <a:t>Mantle could have as little</a:t>
            </a:r>
          </a:p>
          <a:p>
            <a:pPr algn="ctr" defTabSz="914400" fontAlgn="base">
              <a:spcBef>
                <a:spcPct val="0"/>
              </a:spcBef>
              <a:spcAft>
                <a:spcPct val="0"/>
              </a:spcAft>
            </a:pPr>
            <a:r>
              <a:rPr lang="en-US" sz="2000" b="1" i="1" dirty="0" smtClean="0">
                <a:solidFill>
                  <a:srgbClr val="FF3300"/>
                </a:solidFill>
              </a:rPr>
              <a:t> 1-3 TW or as much as 28 TW</a:t>
            </a:r>
            <a:endParaRPr lang="en-US" sz="2000" b="1" i="1" dirty="0">
              <a:solidFill>
                <a:srgbClr val="FF3300"/>
              </a:solidFill>
            </a:endParaRPr>
          </a:p>
        </p:txBody>
      </p:sp>
      <p:sp>
        <p:nvSpPr>
          <p:cNvPr id="2" name="TextBox 1"/>
          <p:cNvSpPr txBox="1"/>
          <p:nvPr/>
        </p:nvSpPr>
        <p:spPr>
          <a:xfrm>
            <a:off x="851679" y="1229217"/>
            <a:ext cx="3144273" cy="369332"/>
          </a:xfrm>
          <a:prstGeom prst="rect">
            <a:avLst/>
          </a:prstGeom>
          <a:noFill/>
        </p:spPr>
        <p:txBody>
          <a:bodyPr wrap="none" rtlCol="0">
            <a:spAutoFit/>
          </a:bodyPr>
          <a:lstStyle/>
          <a:p>
            <a:r>
              <a:rPr lang="en-US" dirty="0" smtClean="0">
                <a:solidFill>
                  <a:srgbClr val="0000FF"/>
                </a:solidFill>
              </a:rPr>
              <a:t>[</a:t>
            </a:r>
            <a:r>
              <a:rPr lang="en-US" dirty="0" err="1" smtClean="0">
                <a:solidFill>
                  <a:srgbClr val="0000FF"/>
                </a:solidFill>
              </a:rPr>
              <a:t>Th</a:t>
            </a:r>
            <a:r>
              <a:rPr lang="en-US" dirty="0" smtClean="0">
                <a:solidFill>
                  <a:srgbClr val="0000FF"/>
                </a:solidFill>
              </a:rPr>
              <a:t>/U = 3.9, K//U = 1.3 x 10</a:t>
            </a:r>
            <a:r>
              <a:rPr lang="en-US" baseline="30000" dirty="0" smtClean="0">
                <a:solidFill>
                  <a:srgbClr val="0000FF"/>
                </a:solidFill>
              </a:rPr>
              <a:t>4</a:t>
            </a:r>
            <a:r>
              <a:rPr lang="en-US" dirty="0" smtClean="0">
                <a:solidFill>
                  <a:srgbClr val="0000FF"/>
                </a:solidFill>
              </a:rPr>
              <a:t>]</a:t>
            </a:r>
            <a:endParaRPr lang="en-US" dirty="0">
              <a:solidFill>
                <a:srgbClr val="0000FF"/>
              </a:solidFill>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381000" y="6400800"/>
            <a:ext cx="4038600" cy="304800"/>
          </a:xfrm>
          <a:prstGeom prst="rect">
            <a:avLst/>
          </a:prstGeom>
          <a:noFill/>
          <a:ln w="9525">
            <a:noFill/>
            <a:miter lim="800000"/>
            <a:headEnd/>
            <a:tailEnd/>
          </a:ln>
        </p:spPr>
        <p:txBody>
          <a:bodyPr>
            <a:prstTxWarp prst="textNoShape">
              <a:avLst/>
            </a:prstTxWarp>
            <a:spAutoFit/>
          </a:bodyPr>
          <a:lstStyle/>
          <a:p>
            <a:pPr defTabSz="914400" eaLnBrk="0" fontAlgn="base" hangingPunct="0">
              <a:spcBef>
                <a:spcPct val="50000"/>
              </a:spcBef>
              <a:spcAft>
                <a:spcPct val="0"/>
              </a:spcAft>
            </a:pPr>
            <a:r>
              <a:rPr lang="en-US" sz="1400" i="1">
                <a:solidFill>
                  <a:srgbClr val="000000"/>
                </a:solidFill>
                <a:latin typeface="Arial"/>
                <a:ea typeface="ＭＳ Ｐゴシック"/>
                <a:cs typeface="ＭＳ Ｐゴシック"/>
              </a:rPr>
              <a:t>after Jaupart et al 2008 Treatise of Geophysics</a:t>
            </a:r>
            <a:r>
              <a:rPr lang="en-US" sz="2400" i="1">
                <a:solidFill>
                  <a:srgbClr val="000000"/>
                </a:solidFill>
                <a:latin typeface="Arial"/>
                <a:ea typeface="ＭＳ Ｐゴシック"/>
                <a:cs typeface="ＭＳ Ｐゴシック"/>
              </a:rPr>
              <a:t> </a:t>
            </a:r>
          </a:p>
        </p:txBody>
      </p:sp>
      <p:pic>
        <p:nvPicPr>
          <p:cNvPr id="36867" name="Picture 8" descr="Untitled.png"/>
          <p:cNvPicPr>
            <a:picLocks noChangeAspect="1"/>
          </p:cNvPicPr>
          <p:nvPr/>
        </p:nvPicPr>
        <p:blipFill>
          <a:blip r:embed="rId3"/>
          <a:srcRect/>
          <a:stretch>
            <a:fillRect/>
          </a:stretch>
        </p:blipFill>
        <p:spPr bwMode="auto">
          <a:xfrm>
            <a:off x="0" y="550863"/>
            <a:ext cx="8261350" cy="5984875"/>
          </a:xfrm>
          <a:prstGeom prst="rect">
            <a:avLst/>
          </a:prstGeom>
          <a:noFill/>
          <a:ln w="9525">
            <a:noFill/>
            <a:miter lim="800000"/>
            <a:headEnd/>
            <a:tailEnd/>
          </a:ln>
        </p:spPr>
      </p:pic>
      <p:sp>
        <p:nvSpPr>
          <p:cNvPr id="36868" name="TextBox 9"/>
          <p:cNvSpPr txBox="1">
            <a:spLocks noChangeArrowheads="1"/>
          </p:cNvSpPr>
          <p:nvPr/>
        </p:nvSpPr>
        <p:spPr bwMode="auto">
          <a:xfrm>
            <a:off x="3598863" y="1473200"/>
            <a:ext cx="2168525" cy="830263"/>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a:solidFill>
                  <a:srgbClr val="000000"/>
                </a:solidFill>
                <a:latin typeface="Arial"/>
                <a:ea typeface="ＭＳ Ｐゴシック"/>
                <a:cs typeface="ＭＳ Ｐゴシック"/>
              </a:rPr>
              <a:t>Mantle cooling</a:t>
            </a:r>
          </a:p>
          <a:p>
            <a:pPr algn="ctr" defTabSz="914400" eaLnBrk="0" fontAlgn="base" hangingPunct="0">
              <a:spcBef>
                <a:spcPct val="0"/>
              </a:spcBef>
              <a:spcAft>
                <a:spcPct val="0"/>
              </a:spcAft>
            </a:pPr>
            <a:r>
              <a:rPr lang="en-US" sz="2400">
                <a:solidFill>
                  <a:srgbClr val="000000"/>
                </a:solidFill>
                <a:latin typeface="Arial"/>
                <a:ea typeface="ＭＳ Ｐゴシック"/>
                <a:cs typeface="ＭＳ Ｐゴシック"/>
              </a:rPr>
              <a:t>(18 TW)</a:t>
            </a:r>
          </a:p>
        </p:txBody>
      </p:sp>
      <p:sp>
        <p:nvSpPr>
          <p:cNvPr id="36869" name="TextBox 10"/>
          <p:cNvSpPr txBox="1">
            <a:spLocks noChangeArrowheads="1"/>
          </p:cNvSpPr>
          <p:nvPr/>
        </p:nvSpPr>
        <p:spPr bwMode="auto">
          <a:xfrm>
            <a:off x="666745" y="2324984"/>
            <a:ext cx="1630374" cy="1015663"/>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dirty="0">
                <a:solidFill>
                  <a:srgbClr val="000000"/>
                </a:solidFill>
                <a:latin typeface="Arial"/>
                <a:ea typeface="ＭＳ Ｐゴシック"/>
                <a:cs typeface="ＭＳ Ｐゴシック"/>
              </a:rPr>
              <a:t>Crust R*</a:t>
            </a:r>
          </a:p>
          <a:p>
            <a:pPr algn="ctr" defTabSz="914400" eaLnBrk="0" fontAlgn="base" hangingPunct="0">
              <a:spcBef>
                <a:spcPct val="0"/>
              </a:spcBef>
              <a:spcAft>
                <a:spcPct val="0"/>
              </a:spcAft>
            </a:pPr>
            <a:r>
              <a:rPr lang="en-US" sz="2400" dirty="0">
                <a:solidFill>
                  <a:srgbClr val="000000"/>
                </a:solidFill>
                <a:latin typeface="Arial"/>
                <a:ea typeface="ＭＳ Ｐゴシック"/>
                <a:cs typeface="ＭＳ Ｐゴシック"/>
              </a:rPr>
              <a:t>(7 ± 1 TW)</a:t>
            </a:r>
          </a:p>
          <a:p>
            <a:pPr algn="ctr" defTabSz="914400" eaLnBrk="0" fontAlgn="base" hangingPunct="0">
              <a:spcBef>
                <a:spcPct val="0"/>
              </a:spcBef>
              <a:spcAft>
                <a:spcPct val="0"/>
              </a:spcAft>
            </a:pPr>
            <a:r>
              <a:rPr lang="en-US" sz="1200" dirty="0" smtClean="0">
                <a:solidFill>
                  <a:srgbClr val="000000"/>
                </a:solidFill>
                <a:latin typeface="Arial"/>
                <a:ea typeface="ＭＳ Ｐゴシック"/>
                <a:cs typeface="ＭＳ Ｐゴシック"/>
              </a:rPr>
              <a:t>(Huang et al ‘13</a:t>
            </a:r>
            <a:r>
              <a:rPr lang="en-US" sz="1200" dirty="0">
                <a:solidFill>
                  <a:srgbClr val="000000"/>
                </a:solidFill>
                <a:latin typeface="Arial"/>
                <a:ea typeface="ＭＳ Ｐゴシック"/>
                <a:cs typeface="ＭＳ Ｐゴシック"/>
              </a:rPr>
              <a:t>)</a:t>
            </a:r>
          </a:p>
        </p:txBody>
      </p:sp>
      <p:sp>
        <p:nvSpPr>
          <p:cNvPr id="36870" name="TextBox 11"/>
          <p:cNvSpPr txBox="1">
            <a:spLocks noChangeArrowheads="1"/>
          </p:cNvSpPr>
          <p:nvPr/>
        </p:nvSpPr>
        <p:spPr bwMode="auto">
          <a:xfrm>
            <a:off x="2275022" y="3995738"/>
            <a:ext cx="1801545" cy="830997"/>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dirty="0">
                <a:solidFill>
                  <a:srgbClr val="000000"/>
                </a:solidFill>
                <a:latin typeface="Arial"/>
                <a:ea typeface="ＭＳ Ｐゴシック"/>
                <a:cs typeface="ＭＳ Ｐゴシック"/>
              </a:rPr>
              <a:t>Mantle R*</a:t>
            </a:r>
          </a:p>
          <a:p>
            <a:pPr algn="ctr" defTabSz="914400" eaLnBrk="0" fontAlgn="base" hangingPunct="0">
              <a:spcBef>
                <a:spcPct val="0"/>
              </a:spcBef>
              <a:spcAft>
                <a:spcPct val="0"/>
              </a:spcAft>
            </a:pPr>
            <a:r>
              <a:rPr lang="en-US" sz="2400" dirty="0">
                <a:solidFill>
                  <a:srgbClr val="000000"/>
                </a:solidFill>
                <a:latin typeface="Arial"/>
                <a:ea typeface="ＭＳ Ｐゴシック"/>
                <a:cs typeface="ＭＳ Ｐゴシック"/>
              </a:rPr>
              <a:t>(13 ± 4 TW)</a:t>
            </a:r>
          </a:p>
        </p:txBody>
      </p:sp>
      <p:sp>
        <p:nvSpPr>
          <p:cNvPr id="36871" name="TextBox 12"/>
          <p:cNvSpPr txBox="1">
            <a:spLocks noChangeArrowheads="1"/>
          </p:cNvSpPr>
          <p:nvPr/>
        </p:nvSpPr>
        <p:spPr bwMode="auto">
          <a:xfrm>
            <a:off x="5760030" y="3322286"/>
            <a:ext cx="1299003" cy="1200328"/>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spcBef>
                <a:spcPct val="0"/>
              </a:spcBef>
              <a:spcAft>
                <a:spcPct val="0"/>
              </a:spcAft>
            </a:pPr>
            <a:r>
              <a:rPr lang="en-US" sz="2400" dirty="0">
                <a:solidFill>
                  <a:srgbClr val="000000"/>
                </a:solidFill>
                <a:latin typeface="Arial"/>
                <a:ea typeface="ＭＳ Ｐゴシック"/>
                <a:cs typeface="ＭＳ Ｐゴシック"/>
              </a:rPr>
              <a:t>Core</a:t>
            </a:r>
          </a:p>
          <a:p>
            <a:pPr algn="ctr" defTabSz="914400" eaLnBrk="0" fontAlgn="base" hangingPunct="0">
              <a:spcBef>
                <a:spcPct val="0"/>
              </a:spcBef>
              <a:spcAft>
                <a:spcPct val="0"/>
              </a:spcAft>
            </a:pPr>
            <a:r>
              <a:rPr lang="en-US" sz="2400" dirty="0">
                <a:solidFill>
                  <a:srgbClr val="000000"/>
                </a:solidFill>
                <a:latin typeface="Arial"/>
                <a:ea typeface="ＭＳ Ｐゴシック"/>
                <a:cs typeface="ＭＳ Ｐゴシック"/>
              </a:rPr>
              <a:t>(~9 TW)</a:t>
            </a:r>
          </a:p>
          <a:p>
            <a:pPr algn="ctr" defTabSz="914400" eaLnBrk="0" fontAlgn="base" hangingPunct="0">
              <a:spcBef>
                <a:spcPct val="0"/>
              </a:spcBef>
              <a:spcAft>
                <a:spcPct val="0"/>
              </a:spcAft>
            </a:pPr>
            <a:r>
              <a:rPr lang="en-US" sz="600" dirty="0">
                <a:solidFill>
                  <a:srgbClr val="000000"/>
                </a:solidFill>
                <a:latin typeface="Arial"/>
                <a:ea typeface="ＭＳ Ｐゴシック"/>
                <a:cs typeface="ＭＳ Ｐゴシック"/>
              </a:rPr>
              <a:t>-</a:t>
            </a:r>
          </a:p>
          <a:p>
            <a:pPr algn="ctr" defTabSz="914400" eaLnBrk="0" fontAlgn="base" hangingPunct="0">
              <a:spcBef>
                <a:spcPct val="0"/>
              </a:spcBef>
              <a:spcAft>
                <a:spcPct val="0"/>
              </a:spcAft>
            </a:pPr>
            <a:r>
              <a:rPr lang="en-US" dirty="0">
                <a:solidFill>
                  <a:srgbClr val="000000"/>
                </a:solidFill>
                <a:latin typeface="Arial"/>
                <a:ea typeface="ＭＳ Ｐゴシック"/>
                <a:cs typeface="ＭＳ Ｐゴシック"/>
              </a:rPr>
              <a:t>(4-15 TW)</a:t>
            </a:r>
            <a:endParaRPr lang="en-US" sz="1600" dirty="0">
              <a:solidFill>
                <a:srgbClr val="000000"/>
              </a:solidFill>
              <a:latin typeface="Arial"/>
              <a:ea typeface="ＭＳ Ｐゴシック"/>
              <a:cs typeface="ＭＳ Ｐゴシック"/>
            </a:endParaRPr>
          </a:p>
        </p:txBody>
      </p:sp>
      <p:sp>
        <p:nvSpPr>
          <p:cNvPr id="36872" name="TextBox 13"/>
          <p:cNvSpPr txBox="1">
            <a:spLocks noChangeArrowheads="1"/>
          </p:cNvSpPr>
          <p:nvPr/>
        </p:nvSpPr>
        <p:spPr bwMode="auto">
          <a:xfrm>
            <a:off x="226309" y="161396"/>
            <a:ext cx="8699818" cy="615553"/>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3400" dirty="0">
                <a:solidFill>
                  <a:srgbClr val="000000"/>
                </a:solidFill>
                <a:latin typeface="Arial"/>
                <a:ea typeface="ＭＳ Ｐゴシック"/>
                <a:cs typeface="ＭＳ Ｐゴシック"/>
              </a:rPr>
              <a:t>Earth’s surface heat flow 46 ± 3 (47 ± 1) TW</a:t>
            </a:r>
          </a:p>
        </p:txBody>
      </p:sp>
      <p:sp>
        <p:nvSpPr>
          <p:cNvPr id="36873" name="TextBox 14"/>
          <p:cNvSpPr txBox="1">
            <a:spLocks noChangeArrowheads="1"/>
          </p:cNvSpPr>
          <p:nvPr/>
        </p:nvSpPr>
        <p:spPr bwMode="auto">
          <a:xfrm>
            <a:off x="5494338" y="5757863"/>
            <a:ext cx="3073400" cy="70802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a:solidFill>
                  <a:srgbClr val="000000"/>
                </a:solidFill>
                <a:latin typeface="Arial"/>
                <a:ea typeface="ＭＳ Ｐゴシック"/>
                <a:cs typeface="ＭＳ Ｐゴシック"/>
              </a:rPr>
              <a:t>(0.4 TW) Tidal dissipation</a:t>
            </a:r>
          </a:p>
          <a:p>
            <a:pPr defTabSz="914400" eaLnBrk="0" fontAlgn="base" hangingPunct="0">
              <a:spcBef>
                <a:spcPct val="0"/>
              </a:spcBef>
              <a:spcAft>
                <a:spcPct val="0"/>
              </a:spcAft>
            </a:pPr>
            <a:r>
              <a:rPr lang="en-US" sz="2000">
                <a:solidFill>
                  <a:srgbClr val="000000"/>
                </a:solidFill>
                <a:latin typeface="Arial"/>
                <a:ea typeface="ＭＳ Ｐゴシック"/>
                <a:cs typeface="ＭＳ Ｐゴシック"/>
              </a:rPr>
              <a:t>Chemical differentiation</a:t>
            </a:r>
          </a:p>
        </p:txBody>
      </p:sp>
      <p:sp>
        <p:nvSpPr>
          <p:cNvPr id="36874" name="TextBox 15"/>
          <p:cNvSpPr txBox="1">
            <a:spLocks noChangeArrowheads="1"/>
          </p:cNvSpPr>
          <p:nvPr/>
        </p:nvSpPr>
        <p:spPr bwMode="auto">
          <a:xfrm>
            <a:off x="256822" y="5704065"/>
            <a:ext cx="2294869" cy="584776"/>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000" dirty="0">
                <a:solidFill>
                  <a:srgbClr val="000000"/>
                </a:solidFill>
                <a:latin typeface="Arial"/>
                <a:ea typeface="ＭＳ Ｐゴシック"/>
                <a:cs typeface="ＭＳ Ｐゴシック"/>
              </a:rPr>
              <a:t>*R radiogenic heat</a:t>
            </a:r>
            <a:endParaRPr lang="en-US" sz="1200" dirty="0">
              <a:solidFill>
                <a:srgbClr val="000000"/>
              </a:solidFill>
              <a:latin typeface="Arial"/>
              <a:ea typeface="ＭＳ Ｐゴシック"/>
              <a:cs typeface="ＭＳ Ｐゴシック"/>
            </a:endParaRPr>
          </a:p>
          <a:p>
            <a:pPr defTabSz="914400" eaLnBrk="0" fontAlgn="base" hangingPunct="0">
              <a:spcBef>
                <a:spcPct val="0"/>
              </a:spcBef>
              <a:spcAft>
                <a:spcPct val="0"/>
              </a:spcAft>
            </a:pPr>
            <a:r>
              <a:rPr lang="en-US" sz="1200" dirty="0">
                <a:solidFill>
                  <a:srgbClr val="000000"/>
                </a:solidFill>
                <a:latin typeface="Arial"/>
                <a:ea typeface="ＭＳ Ｐゴシック"/>
                <a:cs typeface="ＭＳ Ｐゴシック"/>
              </a:rPr>
              <a:t>  (after McDonough &amp; Sun ’95)</a:t>
            </a:r>
          </a:p>
        </p:txBody>
      </p:sp>
      <p:sp>
        <p:nvSpPr>
          <p:cNvPr id="11" name="TextBox 10"/>
          <p:cNvSpPr txBox="1"/>
          <p:nvPr/>
        </p:nvSpPr>
        <p:spPr>
          <a:xfrm>
            <a:off x="76200" y="4882932"/>
            <a:ext cx="1015525" cy="646331"/>
          </a:xfrm>
          <a:prstGeom prst="rect">
            <a:avLst/>
          </a:prstGeom>
          <a:noFill/>
        </p:spPr>
        <p:txBody>
          <a:bodyPr wrap="none" rtlCol="0">
            <a:spAutoFit/>
          </a:bodyPr>
          <a:lstStyle/>
          <a:p>
            <a:r>
              <a:rPr lang="en-US" i="1" dirty="0">
                <a:solidFill>
                  <a:srgbClr val="000000"/>
                </a:solidFill>
                <a:latin typeface="Arial"/>
                <a:ea typeface="ＭＳ Ｐゴシック"/>
                <a:cs typeface="ＭＳ Ｐゴシック"/>
              </a:rPr>
              <a:t>total R*</a:t>
            </a:r>
          </a:p>
          <a:p>
            <a:r>
              <a:rPr lang="en-US" i="1" dirty="0">
                <a:solidFill>
                  <a:srgbClr val="000000"/>
                </a:solidFill>
                <a:latin typeface="Arial"/>
                <a:ea typeface="ＭＳ Ｐゴシック"/>
                <a:cs typeface="ＭＳ Ｐゴシック"/>
              </a:rPr>
              <a:t>20 ± 4</a:t>
            </a:r>
          </a:p>
        </p:txBody>
      </p:sp>
    </p:spTree>
    <p:extLst>
      <p:ext uri="{BB962C8B-B14F-4D97-AF65-F5344CB8AC3E}">
        <p14:creationId xmlns:p14="http://schemas.microsoft.com/office/powerpoint/2010/main" val="3220304715"/>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35902</TotalTime>
  <Words>1636</Words>
  <Application>Microsoft Office PowerPoint</Application>
  <PresentationFormat>Presentazione su schermo (4:3)</PresentationFormat>
  <Paragraphs>371</Paragraphs>
  <Slides>37</Slides>
  <Notes>13</Notes>
  <HiddenSlides>0</HiddenSlides>
  <MMClips>0</MMClips>
  <ScaleCrop>false</ScaleCrop>
  <HeadingPairs>
    <vt:vector size="6" baseType="variant">
      <vt:variant>
        <vt:lpstr>Tema</vt:lpstr>
      </vt:variant>
      <vt:variant>
        <vt:i4>3</vt:i4>
      </vt:variant>
      <vt:variant>
        <vt:lpstr>Server OLE incorporati</vt:lpstr>
      </vt:variant>
      <vt:variant>
        <vt:i4>1</vt:i4>
      </vt:variant>
      <vt:variant>
        <vt:lpstr>Titoli diapositive</vt:lpstr>
      </vt:variant>
      <vt:variant>
        <vt:i4>37</vt:i4>
      </vt:variant>
    </vt:vector>
  </HeadingPairs>
  <TitlesOfParts>
    <vt:vector size="41" baseType="lpstr">
      <vt:lpstr>4_Blank Presentation</vt:lpstr>
      <vt:lpstr>1_Office Theme</vt:lpstr>
      <vt:lpstr>5_Blank Presentation</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MeV-Scale Electron Anti-Neutrino Detection</vt:lpstr>
      <vt:lpstr>Presentazione standard di PowerPoint</vt:lpstr>
      <vt:lpstr>Reactor and Earth Signal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McDonough</dc:creator>
  <cp:lastModifiedBy>zanzani</cp:lastModifiedBy>
  <cp:revision>201</cp:revision>
  <cp:lastPrinted>2014-01-05T18:34:01Z</cp:lastPrinted>
  <dcterms:created xsi:type="dcterms:W3CDTF">2012-06-12T05:58:13Z</dcterms:created>
  <dcterms:modified xsi:type="dcterms:W3CDTF">2015-05-06T08:11:10Z</dcterms:modified>
</cp:coreProperties>
</file>